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8.jpg" ContentType="image/jpeg"/>
  <Override PartName="/ppt/media/image10.jpg" ContentType="image/jpeg"/>
  <Override PartName="/ppt/media/image16.JPG" ContentType="image/jpeg"/>
  <Override PartName="/ppt/media/image18.jpg" ContentType="image/jpeg"/>
  <Override PartName="/ppt/media/image19.jpg" ContentType="image/jpeg"/>
  <Override PartName="/ppt/media/image24.jpg" ContentType="image/jpeg"/>
  <Override PartName="/ppt/media/image25.jpg" ContentType="image/jpeg"/>
  <Override PartName="/ppt/media/image26.jpg" ContentType="image/jpeg"/>
  <Override PartName="/ppt/media/image27.jpg" ContentType="image/jpeg"/>
  <Override PartName="/ppt/media/image32.jpg" ContentType="image/jpeg"/>
  <Override PartName="/ppt/media/image3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1094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5" d="100"/>
          <a:sy n="95" d="100"/>
        </p:scale>
        <p:origin x="11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84011-482F-435A-A223-FF536999382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E3286-3AD9-4C06-B2C5-3A5898D27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39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3"/>
            <a:ext cx="7772400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2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68" b="1" i="1">
                <a:solidFill>
                  <a:srgbClr val="231F20"/>
                </a:solidFill>
                <a:latin typeface="Arial-BoldItalicMT"/>
                <a:cs typeface="Arial-BoldItalicMT"/>
              </a:defRPr>
            </a:lvl1pPr>
          </a:lstStyle>
          <a:p>
            <a:pPr marL="8929">
              <a:spcBef>
                <a:spcPts val="7"/>
              </a:spcBef>
            </a:pPr>
            <a:r>
              <a:rPr lang="en-US" spc="-4"/>
              <a:t>Confidential © 2023 TreeHouse Foods, Inc. or one its Affiliates</a:t>
            </a:r>
            <a:endParaRPr lang="en-US" spc="-4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766F2-A387-4B64-B18A-8C44EA13B0F7}" type="datetime1">
              <a:rPr lang="en-US" smtClean="0"/>
              <a:t>12/6/2023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4100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/>
          <p:nvPr/>
        </p:nvSpPr>
        <p:spPr>
          <a:xfrm>
            <a:off x="0" y="1652958"/>
            <a:ext cx="9144000" cy="52050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0200" y="519204"/>
            <a:ext cx="1769864" cy="270523"/>
          </a:xfrm>
        </p:spPr>
        <p:txBody>
          <a:bodyPr lIns="0" tIns="0" rIns="0" bIns="0"/>
          <a:lstStyle>
            <a:lvl1pPr>
              <a:defRPr sz="1758" b="0" i="0">
                <a:solidFill>
                  <a:srgbClr val="587B6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920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0200" y="519204"/>
            <a:ext cx="1769864" cy="270523"/>
          </a:xfrm>
        </p:spPr>
        <p:txBody>
          <a:bodyPr lIns="0" tIns="0" rIns="0" bIns="0"/>
          <a:lstStyle>
            <a:lvl1pPr>
              <a:defRPr sz="1758" b="0" i="0">
                <a:solidFill>
                  <a:srgbClr val="587B6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68" b="1" i="1">
                <a:solidFill>
                  <a:srgbClr val="231F20"/>
                </a:solidFill>
                <a:latin typeface="Arial-BoldItalicMT"/>
                <a:cs typeface="Arial-BoldItalicMT"/>
              </a:defRPr>
            </a:lvl1pPr>
          </a:lstStyle>
          <a:p>
            <a:pPr marL="8929">
              <a:spcBef>
                <a:spcPts val="7"/>
              </a:spcBef>
            </a:pPr>
            <a:r>
              <a:rPr lang="en-US" spc="-4"/>
              <a:t>Confidential © 2023 TreeHouse Foods, Inc. or one its Affiliates</a:t>
            </a:r>
            <a:endParaRPr lang="en-US" spc="-4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26D51-3695-4828-8974-D0731124887C}" type="datetime1">
              <a:rPr lang="en-US" smtClean="0"/>
              <a:t>12/6/2023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1785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0200" y="519204"/>
            <a:ext cx="1769864" cy="270523"/>
          </a:xfrm>
        </p:spPr>
        <p:txBody>
          <a:bodyPr lIns="0" tIns="0" rIns="0" bIns="0"/>
          <a:lstStyle>
            <a:lvl1pPr>
              <a:defRPr sz="1758" b="0" i="0">
                <a:solidFill>
                  <a:srgbClr val="587B6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68" b="1" i="1">
                <a:solidFill>
                  <a:srgbClr val="231F20"/>
                </a:solidFill>
                <a:latin typeface="Arial-BoldItalicMT"/>
                <a:cs typeface="Arial-BoldItalicMT"/>
              </a:defRPr>
            </a:lvl1pPr>
          </a:lstStyle>
          <a:p>
            <a:pPr marL="8929">
              <a:spcBef>
                <a:spcPts val="7"/>
              </a:spcBef>
            </a:pPr>
            <a:r>
              <a:rPr lang="en-US" spc="-4"/>
              <a:t>Confidential © 2023 TreeHouse Foods, Inc. or one its Affiliates</a:t>
            </a:r>
            <a:endParaRPr lang="en-US" spc="-4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E7B67-26F6-4E59-A33F-457C1B25FCA3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8956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 dirty="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68" b="1" i="1">
                <a:solidFill>
                  <a:srgbClr val="231F20"/>
                </a:solidFill>
                <a:latin typeface="Arial-BoldItalicMT"/>
                <a:cs typeface="Arial-BoldItalicMT"/>
              </a:defRPr>
            </a:lvl1pPr>
          </a:lstStyle>
          <a:p>
            <a:pPr marL="8929">
              <a:spcBef>
                <a:spcPts val="7"/>
              </a:spcBef>
            </a:pPr>
            <a:r>
              <a:rPr lang="en-US" spc="-4"/>
              <a:t>Confidential © 2023 TreeHouse Foods, Inc. or one its Affiliates</a:t>
            </a:r>
            <a:endParaRPr lang="en-US" spc="-4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F45F7-536F-4099-9535-05C464ACDD6F}" type="datetime1">
              <a:rPr lang="en-US" smtClean="0"/>
              <a:t>12/6/2023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1467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0200" y="519204"/>
            <a:ext cx="1769864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587B6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013131" y="6668829"/>
            <a:ext cx="3117800" cy="1027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8" b="1" i="1">
                <a:solidFill>
                  <a:srgbClr val="231F20"/>
                </a:solidFill>
                <a:latin typeface="Arial-BoldItalicMT"/>
                <a:cs typeface="Arial-BoldItalicMT"/>
              </a:defRPr>
            </a:lvl1pPr>
          </a:lstStyle>
          <a:p>
            <a:pPr marL="8929">
              <a:spcBef>
                <a:spcPts val="7"/>
              </a:spcBef>
            </a:pPr>
            <a:r>
              <a:rPr lang="en-US" spc="-4"/>
              <a:t>Confidential © 2023 TreeHouse Foods, Inc. or one its Affiliates</a:t>
            </a:r>
            <a:endParaRPr lang="en-US" spc="-4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2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2955B-269C-4AAE-A6F2-7BD9D1B68C92}" type="datetime1">
              <a:rPr lang="en-US" smtClean="0"/>
              <a:t>12/6/2023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2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2024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sldNum="0"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21457">
        <a:defRPr>
          <a:latin typeface="+mn-lt"/>
          <a:ea typeface="+mn-ea"/>
          <a:cs typeface="+mn-cs"/>
        </a:defRPr>
      </a:lvl2pPr>
      <a:lvl3pPr marL="642915">
        <a:defRPr>
          <a:latin typeface="+mn-lt"/>
          <a:ea typeface="+mn-ea"/>
          <a:cs typeface="+mn-cs"/>
        </a:defRPr>
      </a:lvl3pPr>
      <a:lvl4pPr marL="964372">
        <a:defRPr>
          <a:latin typeface="+mn-lt"/>
          <a:ea typeface="+mn-ea"/>
          <a:cs typeface="+mn-cs"/>
        </a:defRPr>
      </a:lvl4pPr>
      <a:lvl5pPr marL="1285829">
        <a:defRPr>
          <a:latin typeface="+mn-lt"/>
          <a:ea typeface="+mn-ea"/>
          <a:cs typeface="+mn-cs"/>
        </a:defRPr>
      </a:lvl5pPr>
      <a:lvl6pPr marL="1607287">
        <a:defRPr>
          <a:latin typeface="+mn-lt"/>
          <a:ea typeface="+mn-ea"/>
          <a:cs typeface="+mn-cs"/>
        </a:defRPr>
      </a:lvl6pPr>
      <a:lvl7pPr marL="1928744">
        <a:defRPr>
          <a:latin typeface="+mn-lt"/>
          <a:ea typeface="+mn-ea"/>
          <a:cs typeface="+mn-cs"/>
        </a:defRPr>
      </a:lvl7pPr>
      <a:lvl8pPr marL="2250201">
        <a:defRPr>
          <a:latin typeface="+mn-lt"/>
          <a:ea typeface="+mn-ea"/>
          <a:cs typeface="+mn-cs"/>
        </a:defRPr>
      </a:lvl8pPr>
      <a:lvl9pPr marL="257165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21457">
        <a:defRPr>
          <a:latin typeface="+mn-lt"/>
          <a:ea typeface="+mn-ea"/>
          <a:cs typeface="+mn-cs"/>
        </a:defRPr>
      </a:lvl2pPr>
      <a:lvl3pPr marL="642915">
        <a:defRPr>
          <a:latin typeface="+mn-lt"/>
          <a:ea typeface="+mn-ea"/>
          <a:cs typeface="+mn-cs"/>
        </a:defRPr>
      </a:lvl3pPr>
      <a:lvl4pPr marL="964372">
        <a:defRPr>
          <a:latin typeface="+mn-lt"/>
          <a:ea typeface="+mn-ea"/>
          <a:cs typeface="+mn-cs"/>
        </a:defRPr>
      </a:lvl4pPr>
      <a:lvl5pPr marL="1285829">
        <a:defRPr>
          <a:latin typeface="+mn-lt"/>
          <a:ea typeface="+mn-ea"/>
          <a:cs typeface="+mn-cs"/>
        </a:defRPr>
      </a:lvl5pPr>
      <a:lvl6pPr marL="1607287">
        <a:defRPr>
          <a:latin typeface="+mn-lt"/>
          <a:ea typeface="+mn-ea"/>
          <a:cs typeface="+mn-cs"/>
        </a:defRPr>
      </a:lvl6pPr>
      <a:lvl7pPr marL="1928744">
        <a:defRPr>
          <a:latin typeface="+mn-lt"/>
          <a:ea typeface="+mn-ea"/>
          <a:cs typeface="+mn-cs"/>
        </a:defRPr>
      </a:lvl7pPr>
      <a:lvl8pPr marL="2250201">
        <a:defRPr>
          <a:latin typeface="+mn-lt"/>
          <a:ea typeface="+mn-ea"/>
          <a:cs typeface="+mn-cs"/>
        </a:defRPr>
      </a:lvl8pPr>
      <a:lvl9pPr marL="257165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9.jpg"/><Relationship Id="rId26" Type="http://schemas.openxmlformats.org/officeDocument/2006/relationships/image" Target="../media/image27.jp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34" Type="http://schemas.openxmlformats.org/officeDocument/2006/relationships/image" Target="../media/image35.png"/><Relationship Id="rId7" Type="http://schemas.openxmlformats.org/officeDocument/2006/relationships/image" Target="../media/image8.jpg"/><Relationship Id="rId12" Type="http://schemas.openxmlformats.org/officeDocument/2006/relationships/image" Target="../media/image13.png"/><Relationship Id="rId17" Type="http://schemas.openxmlformats.org/officeDocument/2006/relationships/image" Target="../media/image18.jpg"/><Relationship Id="rId25" Type="http://schemas.openxmlformats.org/officeDocument/2006/relationships/image" Target="../media/image26.jpg"/><Relationship Id="rId33" Type="http://schemas.openxmlformats.org/officeDocument/2006/relationships/image" Target="../media/image34.jfif"/><Relationship Id="rId2" Type="http://schemas.openxmlformats.org/officeDocument/2006/relationships/image" Target="../media/image3.jpg"/><Relationship Id="rId16" Type="http://schemas.openxmlformats.org/officeDocument/2006/relationships/image" Target="../media/image17.png"/><Relationship Id="rId20" Type="http://schemas.openxmlformats.org/officeDocument/2006/relationships/image" Target="../media/image21.emf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g"/><Relationship Id="rId11" Type="http://schemas.openxmlformats.org/officeDocument/2006/relationships/image" Target="../media/image12.emf"/><Relationship Id="rId24" Type="http://schemas.openxmlformats.org/officeDocument/2006/relationships/image" Target="../media/image25.jpg"/><Relationship Id="rId32" Type="http://schemas.openxmlformats.org/officeDocument/2006/relationships/image" Target="../media/image33.emf"/><Relationship Id="rId5" Type="http://schemas.openxmlformats.org/officeDocument/2006/relationships/image" Target="../media/image6.png"/><Relationship Id="rId15" Type="http://schemas.openxmlformats.org/officeDocument/2006/relationships/image" Target="../media/image16.JPG"/><Relationship Id="rId23" Type="http://schemas.openxmlformats.org/officeDocument/2006/relationships/image" Target="../media/image24.jp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jpg"/><Relationship Id="rId4" Type="http://schemas.openxmlformats.org/officeDocument/2006/relationships/image" Target="../media/image5.png"/><Relationship Id="rId9" Type="http://schemas.openxmlformats.org/officeDocument/2006/relationships/image" Target="../media/image10.jp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emf"/><Relationship Id="rId35" Type="http://schemas.openxmlformats.org/officeDocument/2006/relationships/image" Target="../media/image36.JPG"/><Relationship Id="rId8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bk object 17">
            <a:extLst>
              <a:ext uri="{FF2B5EF4-FFF2-40B4-BE49-F238E27FC236}">
                <a16:creationId xmlns:a16="http://schemas.microsoft.com/office/drawing/2014/main" id="{1EE3D660-30A0-9548-9E39-63C8B70A8EB5}"/>
              </a:ext>
            </a:extLst>
          </p:cNvPr>
          <p:cNvSpPr/>
          <p:nvPr/>
        </p:nvSpPr>
        <p:spPr>
          <a:xfrm>
            <a:off x="4290200" y="228158"/>
            <a:ext cx="4371207" cy="938957"/>
          </a:xfrm>
          <a:custGeom>
            <a:avLst/>
            <a:gdLst/>
            <a:ahLst/>
            <a:cxnLst/>
            <a:rect l="l" t="t" r="r" b="b"/>
            <a:pathLst>
              <a:path w="5467350" h="1335405">
                <a:moveTo>
                  <a:pt x="0" y="1335024"/>
                </a:moveTo>
                <a:lnTo>
                  <a:pt x="5466727" y="1335024"/>
                </a:lnTo>
                <a:lnTo>
                  <a:pt x="5466727" y="0"/>
                </a:lnTo>
                <a:lnTo>
                  <a:pt x="0" y="0"/>
                </a:lnTo>
                <a:lnTo>
                  <a:pt x="0" y="13350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893346" y="2608183"/>
            <a:ext cx="616595" cy="405824"/>
          </a:xfrm>
          <a:prstGeom prst="rect">
            <a:avLst/>
          </a:prstGeom>
        </p:spPr>
        <p:txBody>
          <a:bodyPr vert="horz" wrap="square" lIns="0" tIns="16073" rIns="0" bIns="0" rtlCol="0">
            <a:spAutoFit/>
          </a:bodyPr>
          <a:lstStyle/>
          <a:p>
            <a:pPr defTabSz="642915">
              <a:spcBef>
                <a:spcPts val="127"/>
              </a:spcBef>
            </a:pPr>
            <a:r>
              <a:rPr sz="1266" b="1" dirty="0">
                <a:solidFill>
                  <a:srgbClr val="587B6B"/>
                </a:solidFill>
                <a:latin typeface="Arial Black"/>
                <a:cs typeface="Arial Black"/>
              </a:rPr>
              <a:t>MEALS</a:t>
            </a:r>
            <a:endParaRPr sz="1266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140434" y="626237"/>
            <a:ext cx="300484" cy="349597"/>
          </a:xfrm>
          <a:custGeom>
            <a:avLst/>
            <a:gdLst/>
            <a:ahLst/>
            <a:cxnLst/>
            <a:rect l="l" t="t" r="r" b="b"/>
            <a:pathLst>
              <a:path w="427354" h="497205">
                <a:moveTo>
                  <a:pt x="328022" y="39281"/>
                </a:moveTo>
                <a:lnTo>
                  <a:pt x="196684" y="39281"/>
                </a:lnTo>
                <a:lnTo>
                  <a:pt x="241782" y="45321"/>
                </a:lnTo>
                <a:lnTo>
                  <a:pt x="283180" y="62527"/>
                </a:lnTo>
                <a:lnTo>
                  <a:pt x="319700" y="89526"/>
                </a:lnTo>
                <a:lnTo>
                  <a:pt x="350159" y="124944"/>
                </a:lnTo>
                <a:lnTo>
                  <a:pt x="373378" y="167408"/>
                </a:lnTo>
                <a:lnTo>
                  <a:pt x="388175" y="215545"/>
                </a:lnTo>
                <a:lnTo>
                  <a:pt x="393369" y="267982"/>
                </a:lnTo>
                <a:lnTo>
                  <a:pt x="388433" y="319126"/>
                </a:lnTo>
                <a:lnTo>
                  <a:pt x="374351" y="366216"/>
                </a:lnTo>
                <a:lnTo>
                  <a:pt x="352215" y="407986"/>
                </a:lnTo>
                <a:lnTo>
                  <a:pt x="323118" y="443164"/>
                </a:lnTo>
                <a:lnTo>
                  <a:pt x="288152" y="470484"/>
                </a:lnTo>
                <a:lnTo>
                  <a:pt x="248408" y="488675"/>
                </a:lnTo>
                <a:lnTo>
                  <a:pt x="204978" y="496468"/>
                </a:lnTo>
                <a:lnTo>
                  <a:pt x="207835" y="496595"/>
                </a:lnTo>
                <a:lnTo>
                  <a:pt x="210705" y="496671"/>
                </a:lnTo>
                <a:lnTo>
                  <a:pt x="213575" y="496671"/>
                </a:lnTo>
                <a:lnTo>
                  <a:pt x="256619" y="491626"/>
                </a:lnTo>
                <a:lnTo>
                  <a:pt x="296710" y="477157"/>
                </a:lnTo>
                <a:lnTo>
                  <a:pt x="332989" y="454261"/>
                </a:lnTo>
                <a:lnTo>
                  <a:pt x="364597" y="423938"/>
                </a:lnTo>
                <a:lnTo>
                  <a:pt x="390677" y="387186"/>
                </a:lnTo>
                <a:lnTo>
                  <a:pt x="410368" y="345002"/>
                </a:lnTo>
                <a:lnTo>
                  <a:pt x="422812" y="298386"/>
                </a:lnTo>
                <a:lnTo>
                  <a:pt x="427151" y="248335"/>
                </a:lnTo>
                <a:lnTo>
                  <a:pt x="422812" y="198292"/>
                </a:lnTo>
                <a:lnTo>
                  <a:pt x="410368" y="151679"/>
                </a:lnTo>
                <a:lnTo>
                  <a:pt x="390677" y="109496"/>
                </a:lnTo>
                <a:lnTo>
                  <a:pt x="364597" y="72742"/>
                </a:lnTo>
                <a:lnTo>
                  <a:pt x="332989" y="42416"/>
                </a:lnTo>
                <a:lnTo>
                  <a:pt x="328022" y="39281"/>
                </a:lnTo>
                <a:close/>
              </a:path>
              <a:path w="427354" h="497205">
                <a:moveTo>
                  <a:pt x="213575" y="0"/>
                </a:moveTo>
                <a:lnTo>
                  <a:pt x="170532" y="5046"/>
                </a:lnTo>
                <a:lnTo>
                  <a:pt x="130441" y="19517"/>
                </a:lnTo>
                <a:lnTo>
                  <a:pt x="94162" y="42416"/>
                </a:lnTo>
                <a:lnTo>
                  <a:pt x="62553" y="72742"/>
                </a:lnTo>
                <a:lnTo>
                  <a:pt x="36474" y="109496"/>
                </a:lnTo>
                <a:lnTo>
                  <a:pt x="16783" y="151679"/>
                </a:lnTo>
                <a:lnTo>
                  <a:pt x="4338" y="198292"/>
                </a:lnTo>
                <a:lnTo>
                  <a:pt x="0" y="248335"/>
                </a:lnTo>
                <a:lnTo>
                  <a:pt x="76" y="255003"/>
                </a:lnTo>
                <a:lnTo>
                  <a:pt x="190" y="258318"/>
                </a:lnTo>
                <a:lnTo>
                  <a:pt x="6888" y="207831"/>
                </a:lnTo>
                <a:lnTo>
                  <a:pt x="22530" y="161625"/>
                </a:lnTo>
                <a:lnTo>
                  <a:pt x="46025" y="120971"/>
                </a:lnTo>
                <a:lnTo>
                  <a:pt x="76280" y="87138"/>
                </a:lnTo>
                <a:lnTo>
                  <a:pt x="112203" y="61398"/>
                </a:lnTo>
                <a:lnTo>
                  <a:pt x="152702" y="45022"/>
                </a:lnTo>
                <a:lnTo>
                  <a:pt x="196684" y="39281"/>
                </a:lnTo>
                <a:lnTo>
                  <a:pt x="328022" y="39281"/>
                </a:lnTo>
                <a:lnTo>
                  <a:pt x="296710" y="19517"/>
                </a:lnTo>
                <a:lnTo>
                  <a:pt x="256619" y="5046"/>
                </a:lnTo>
                <a:lnTo>
                  <a:pt x="213575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57412" y="332827"/>
            <a:ext cx="6345436" cy="1037101"/>
          </a:xfrm>
          <a:prstGeom prst="rect">
            <a:avLst/>
          </a:prstGeom>
        </p:spPr>
        <p:txBody>
          <a:bodyPr vert="horz" wrap="square" lIns="0" tIns="19199" rIns="0" bIns="0" rtlCol="0">
            <a:spAutoFit/>
          </a:bodyPr>
          <a:lstStyle/>
          <a:p>
            <a:pPr marL="2594428" defTabSz="642915">
              <a:spcBef>
                <a:spcPts val="151"/>
              </a:spcBef>
            </a:pPr>
            <a:r>
              <a:rPr sz="1266" b="1" spc="-4" dirty="0">
                <a:solidFill>
                  <a:srgbClr val="587B6B"/>
                </a:solidFill>
                <a:latin typeface="Arial Black"/>
                <a:cs typeface="Arial Black"/>
              </a:rPr>
              <a:t>PICKLES </a:t>
            </a:r>
            <a:r>
              <a:rPr sz="1266" b="1" dirty="0">
                <a:solidFill>
                  <a:srgbClr val="587B6B"/>
                </a:solidFill>
                <a:latin typeface="Arial Black"/>
                <a:cs typeface="Arial Black"/>
              </a:rPr>
              <a:t>&amp;</a:t>
            </a:r>
            <a:r>
              <a:rPr sz="1266" b="1" spc="-7" dirty="0">
                <a:solidFill>
                  <a:srgbClr val="587B6B"/>
                </a:solidFill>
                <a:latin typeface="Arial Black"/>
                <a:cs typeface="Arial Black"/>
              </a:rPr>
              <a:t> </a:t>
            </a:r>
            <a:r>
              <a:rPr sz="1266" b="1" spc="-4" dirty="0">
                <a:solidFill>
                  <a:srgbClr val="587B6B"/>
                </a:solidFill>
                <a:latin typeface="Arial Black"/>
                <a:cs typeface="Arial Black"/>
              </a:rPr>
              <a:t>PEPPERS</a:t>
            </a:r>
            <a:endParaRPr sz="1266" dirty="0">
              <a:solidFill>
                <a:prstClr val="black"/>
              </a:solidFill>
              <a:latin typeface="Arial Black"/>
              <a:cs typeface="Arial Black"/>
            </a:endParaRPr>
          </a:p>
          <a:p>
            <a:pPr marL="2773908" indent="-179926" defTabSz="642915">
              <a:spcBef>
                <a:spcPts val="67"/>
              </a:spcBef>
              <a:buClr>
                <a:srgbClr val="587B6B"/>
              </a:buClr>
              <a:buFont typeface="Arial"/>
              <a:buChar char="●"/>
              <a:tabLst>
                <a:tab pos="2773908" algn="l"/>
                <a:tab pos="2774355" algn="l"/>
              </a:tabLst>
            </a:pPr>
            <a:r>
              <a:rPr sz="984" b="1" dirty="0">
                <a:solidFill>
                  <a:prstClr val="black"/>
                </a:solidFill>
                <a:latin typeface="Arial"/>
                <a:cs typeface="Arial"/>
              </a:rPr>
              <a:t>Premium, </a:t>
            </a:r>
            <a:r>
              <a:rPr sz="984" b="1" spc="-4" dirty="0">
                <a:solidFill>
                  <a:prstClr val="black"/>
                </a:solidFill>
                <a:latin typeface="Arial"/>
                <a:cs typeface="Arial"/>
              </a:rPr>
              <a:t>Refrigerated </a:t>
            </a:r>
            <a:r>
              <a:rPr sz="984" b="1" dirty="0">
                <a:solidFill>
                  <a:prstClr val="black"/>
                </a:solidFill>
                <a:latin typeface="Arial"/>
                <a:cs typeface="Arial"/>
              </a:rPr>
              <a:t>&amp;</a:t>
            </a:r>
            <a:r>
              <a:rPr sz="984" b="1" spc="-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984" b="1" dirty="0">
                <a:solidFill>
                  <a:prstClr val="black"/>
                </a:solidFill>
                <a:latin typeface="Arial"/>
                <a:cs typeface="Arial"/>
              </a:rPr>
              <a:t>Shelf-Stable</a:t>
            </a:r>
          </a:p>
          <a:p>
            <a:pPr marL="2773908" indent="-179926" defTabSz="642915">
              <a:spcBef>
                <a:spcPts val="98"/>
              </a:spcBef>
              <a:buClr>
                <a:srgbClr val="587B6B"/>
              </a:buClr>
              <a:buFont typeface="Arial"/>
              <a:buChar char="●"/>
              <a:tabLst>
                <a:tab pos="2773908" algn="l"/>
                <a:tab pos="2774355" algn="l"/>
              </a:tabLst>
            </a:pPr>
            <a:r>
              <a:rPr sz="984" spc="-4" dirty="0">
                <a:solidFill>
                  <a:prstClr val="black"/>
                </a:solidFill>
                <a:latin typeface="Arial"/>
                <a:cs typeface="Arial"/>
              </a:rPr>
              <a:t>Relish</a:t>
            </a:r>
            <a:endParaRPr sz="984" dirty="0">
              <a:solidFill>
                <a:prstClr val="black"/>
              </a:solidFill>
              <a:latin typeface="Arial"/>
              <a:cs typeface="Arial"/>
            </a:endParaRPr>
          </a:p>
          <a:p>
            <a:pPr marL="2773908" indent="-179926" defTabSz="642915">
              <a:spcBef>
                <a:spcPts val="98"/>
              </a:spcBef>
              <a:buClr>
                <a:srgbClr val="587B6B"/>
              </a:buClr>
              <a:buFont typeface="Arial"/>
              <a:buChar char="●"/>
              <a:tabLst>
                <a:tab pos="2773908" algn="l"/>
                <a:tab pos="2774355" algn="l"/>
              </a:tabLst>
            </a:pPr>
            <a:r>
              <a:rPr sz="984" dirty="0">
                <a:solidFill>
                  <a:prstClr val="black"/>
                </a:solidFill>
                <a:latin typeface="Arial"/>
                <a:cs typeface="Arial"/>
              </a:rPr>
              <a:t>Sauerkraut</a:t>
            </a:r>
          </a:p>
          <a:p>
            <a:pPr defTabSz="642915"/>
            <a:endParaRPr sz="1055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642915">
              <a:spcBef>
                <a:spcPts val="7"/>
              </a:spcBef>
            </a:pPr>
            <a:endParaRPr sz="109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793244" y="2271080"/>
            <a:ext cx="4869572" cy="847874"/>
          </a:xfrm>
          <a:custGeom>
            <a:avLst/>
            <a:gdLst/>
            <a:ahLst/>
            <a:cxnLst/>
            <a:rect l="l" t="t" r="r" b="b"/>
            <a:pathLst>
              <a:path w="8043545" h="1205864">
                <a:moveTo>
                  <a:pt x="0" y="1205611"/>
                </a:moveTo>
                <a:lnTo>
                  <a:pt x="8042998" y="1205611"/>
                </a:lnTo>
                <a:lnTo>
                  <a:pt x="8042998" y="0"/>
                </a:lnTo>
                <a:lnTo>
                  <a:pt x="0" y="0"/>
                </a:lnTo>
                <a:lnTo>
                  <a:pt x="0" y="12056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218274" y="2548579"/>
            <a:ext cx="1847553" cy="150081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188410" marR="129029" indent="-179926" defTabSz="642915">
              <a:lnSpc>
                <a:spcPts val="1139"/>
              </a:lnSpc>
              <a:spcBef>
                <a:spcPts val="53"/>
              </a:spcBef>
              <a:buClr>
                <a:srgbClr val="587B6B"/>
              </a:buClr>
              <a:buFont typeface="Arial"/>
              <a:buChar char="●"/>
              <a:tabLst>
                <a:tab pos="188410" algn="l"/>
                <a:tab pos="188856" algn="l"/>
              </a:tabLst>
            </a:pPr>
            <a:r>
              <a:rPr sz="984" dirty="0">
                <a:solidFill>
                  <a:prstClr val="black"/>
                </a:solidFill>
                <a:latin typeface="Arial"/>
                <a:cs typeface="Arial"/>
              </a:rPr>
              <a:t>Grits</a:t>
            </a:r>
            <a:r>
              <a:rPr lang="en-US" sz="98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984" dirty="0">
                <a:solidFill>
                  <a:prstClr val="black"/>
                </a:solidFill>
                <a:latin typeface="Arial"/>
                <a:cs typeface="Arial"/>
              </a:rPr>
              <a:t>&amp;</a:t>
            </a:r>
            <a:r>
              <a:rPr sz="984" spc="-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984" dirty="0">
                <a:solidFill>
                  <a:prstClr val="black"/>
                </a:solidFill>
                <a:latin typeface="Arial"/>
                <a:cs typeface="Arial"/>
              </a:rPr>
              <a:t>Farina</a:t>
            </a:r>
          </a:p>
        </p:txBody>
      </p:sp>
      <p:sp>
        <p:nvSpPr>
          <p:cNvPr id="49" name="object 49"/>
          <p:cNvSpPr/>
          <p:nvPr/>
        </p:nvSpPr>
        <p:spPr>
          <a:xfrm>
            <a:off x="4666729" y="3211669"/>
            <a:ext cx="3995451" cy="847874"/>
          </a:xfrm>
          <a:custGeom>
            <a:avLst/>
            <a:gdLst/>
            <a:ahLst/>
            <a:cxnLst/>
            <a:rect l="l" t="t" r="r" b="b"/>
            <a:pathLst>
              <a:path w="8043545" h="1205864">
                <a:moveTo>
                  <a:pt x="0" y="1205611"/>
                </a:moveTo>
                <a:lnTo>
                  <a:pt x="8042998" y="1205611"/>
                </a:lnTo>
                <a:lnTo>
                  <a:pt x="8042998" y="0"/>
                </a:lnTo>
                <a:lnTo>
                  <a:pt x="0" y="0"/>
                </a:lnTo>
                <a:lnTo>
                  <a:pt x="0" y="12056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3046854" y="4969010"/>
            <a:ext cx="5614553" cy="717947"/>
          </a:xfrm>
          <a:custGeom>
            <a:avLst/>
            <a:gdLst/>
            <a:ahLst/>
            <a:cxnLst/>
            <a:rect l="l" t="t" r="r" b="b"/>
            <a:pathLst>
              <a:path w="9982200" h="1021079">
                <a:moveTo>
                  <a:pt x="0" y="1021003"/>
                </a:moveTo>
                <a:lnTo>
                  <a:pt x="9982200" y="1021003"/>
                </a:lnTo>
                <a:lnTo>
                  <a:pt x="9982200" y="0"/>
                </a:lnTo>
                <a:lnTo>
                  <a:pt x="0" y="0"/>
                </a:lnTo>
                <a:lnTo>
                  <a:pt x="0" y="10210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290200" y="5816516"/>
            <a:ext cx="4376964" cy="737453"/>
          </a:xfrm>
          <a:custGeom>
            <a:avLst/>
            <a:gdLst/>
            <a:ahLst/>
            <a:cxnLst/>
            <a:rect l="l" t="t" r="r" b="b"/>
            <a:pathLst>
              <a:path w="8216900" h="1021079">
                <a:moveTo>
                  <a:pt x="0" y="1021003"/>
                </a:moveTo>
                <a:lnTo>
                  <a:pt x="8216900" y="1021003"/>
                </a:lnTo>
                <a:lnTo>
                  <a:pt x="8216900" y="0"/>
                </a:lnTo>
                <a:lnTo>
                  <a:pt x="0" y="0"/>
                </a:lnTo>
                <a:lnTo>
                  <a:pt x="0" y="10210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3793244" y="4154688"/>
            <a:ext cx="4868555" cy="691158"/>
          </a:xfrm>
          <a:custGeom>
            <a:avLst/>
            <a:gdLst/>
            <a:ahLst/>
            <a:cxnLst/>
            <a:rect l="l" t="t" r="r" b="b"/>
            <a:pathLst>
              <a:path w="8343900" h="982979">
                <a:moveTo>
                  <a:pt x="0" y="982662"/>
                </a:moveTo>
                <a:lnTo>
                  <a:pt x="8343900" y="982662"/>
                </a:lnTo>
                <a:lnTo>
                  <a:pt x="8343900" y="0"/>
                </a:lnTo>
                <a:lnTo>
                  <a:pt x="0" y="0"/>
                </a:lnTo>
                <a:lnTo>
                  <a:pt x="0" y="9826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980823" y="3354070"/>
            <a:ext cx="5669012" cy="3165138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900080" defTabSz="642915">
              <a:spcBef>
                <a:spcPts val="70"/>
              </a:spcBef>
            </a:pPr>
            <a:r>
              <a:rPr lang="en-US" sz="1266" b="1" spc="-7" dirty="0">
                <a:solidFill>
                  <a:srgbClr val="587B6B"/>
                </a:solidFill>
                <a:latin typeface="Arial Black"/>
                <a:cs typeface="Arial Black"/>
              </a:rPr>
              <a:t>	          </a:t>
            </a:r>
            <a:r>
              <a:rPr sz="1266" b="1" spc="-7" dirty="0">
                <a:solidFill>
                  <a:srgbClr val="587B6B"/>
                </a:solidFill>
                <a:latin typeface="Arial Black"/>
                <a:cs typeface="Arial Black"/>
              </a:rPr>
              <a:t>BAKE</a:t>
            </a:r>
            <a:r>
              <a:rPr lang="en-US" sz="1266" b="1" spc="-7" dirty="0">
                <a:solidFill>
                  <a:srgbClr val="587B6B"/>
                </a:solidFill>
                <a:latin typeface="Arial Black"/>
                <a:cs typeface="Arial Black"/>
              </a:rPr>
              <a:t>RY </a:t>
            </a:r>
            <a:r>
              <a:rPr sz="1266" b="1" dirty="0">
                <a:solidFill>
                  <a:srgbClr val="587B6B"/>
                </a:solidFill>
                <a:latin typeface="Arial Black"/>
                <a:cs typeface="Arial Black"/>
              </a:rPr>
              <a:t>GOODS</a:t>
            </a:r>
            <a:r>
              <a:rPr lang="en-US" sz="1266" b="1" dirty="0">
                <a:solidFill>
                  <a:srgbClr val="587B6B"/>
                </a:solidFill>
                <a:latin typeface="Arial Black"/>
                <a:cs typeface="Arial Black"/>
              </a:rPr>
              <a:t> </a:t>
            </a:r>
            <a:endParaRPr sz="1266" dirty="0">
              <a:solidFill>
                <a:prstClr val="black"/>
              </a:solidFill>
              <a:latin typeface="Arial Black"/>
              <a:cs typeface="Arial Black"/>
            </a:endParaRPr>
          </a:p>
          <a:p>
            <a:pPr marL="1994407" lvl="2" indent="-180373" defTabSz="642915">
              <a:lnSpc>
                <a:spcPts val="1160"/>
              </a:lnSpc>
              <a:buClr>
                <a:srgbClr val="587B6B"/>
              </a:buClr>
              <a:buFont typeface="Arial"/>
              <a:buChar char="●"/>
              <a:tabLst>
                <a:tab pos="1080007" algn="l"/>
                <a:tab pos="1080454" algn="l"/>
              </a:tabLst>
            </a:pPr>
            <a:r>
              <a:rPr lang="en-US" sz="984" b="1" spc="-4" dirty="0">
                <a:solidFill>
                  <a:prstClr val="black"/>
                </a:solidFill>
                <a:latin typeface="Arial"/>
                <a:cs typeface="Arial"/>
              </a:rPr>
              <a:t>Waffles &amp; Pancakes RTE</a:t>
            </a:r>
            <a:endParaRPr lang="en-US" sz="1055" b="1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94407" lvl="2" indent="-180373" defTabSz="642915">
              <a:lnSpc>
                <a:spcPts val="1160"/>
              </a:lnSpc>
              <a:buClr>
                <a:srgbClr val="587B6B"/>
              </a:buClr>
              <a:buFont typeface="Arial"/>
              <a:buChar char="●"/>
              <a:tabLst>
                <a:tab pos="1080007" algn="l"/>
                <a:tab pos="1080454" algn="l"/>
              </a:tabLst>
            </a:pPr>
            <a:r>
              <a:rPr sz="984" spc="-4" dirty="0">
                <a:solidFill>
                  <a:prstClr val="black"/>
                </a:solidFill>
                <a:latin typeface="Arial"/>
                <a:cs typeface="Arial"/>
              </a:rPr>
              <a:t>Refrigerated</a:t>
            </a:r>
            <a:r>
              <a:rPr sz="984" spc="-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984" spc="-4" dirty="0">
                <a:solidFill>
                  <a:prstClr val="black"/>
                </a:solidFill>
                <a:latin typeface="Arial"/>
                <a:cs typeface="Arial"/>
              </a:rPr>
              <a:t>Dough</a:t>
            </a:r>
            <a:endParaRPr lang="en-US" sz="984" spc="-4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642915">
              <a:spcBef>
                <a:spcPts val="14"/>
              </a:spcBef>
              <a:buClr>
                <a:srgbClr val="587B6B"/>
              </a:buClr>
              <a:buFont typeface="Arial"/>
              <a:buChar char="●"/>
            </a:pPr>
            <a:endParaRPr sz="984" dirty="0">
              <a:solidFill>
                <a:prstClr val="black"/>
              </a:solidFill>
              <a:latin typeface="Arial"/>
              <a:cs typeface="Arial"/>
            </a:endParaRPr>
          </a:p>
          <a:p>
            <a:pPr marL="900080" defTabSz="642915">
              <a:spcBef>
                <a:spcPts val="4"/>
              </a:spcBef>
            </a:pPr>
            <a:endParaRPr lang="en-US" sz="1266" b="1" spc="-21" dirty="0">
              <a:solidFill>
                <a:srgbClr val="587B6B"/>
              </a:solidFill>
              <a:latin typeface="Arial Black"/>
              <a:cs typeface="Arial Black"/>
            </a:endParaRPr>
          </a:p>
          <a:p>
            <a:pPr marL="900080" defTabSz="642915">
              <a:spcBef>
                <a:spcPts val="4"/>
              </a:spcBef>
            </a:pPr>
            <a:r>
              <a:rPr lang="en-US" sz="1266" b="1" spc="-21" dirty="0">
                <a:solidFill>
                  <a:srgbClr val="587B6B"/>
                </a:solidFill>
                <a:latin typeface="Arial Black"/>
                <a:cs typeface="Arial Black"/>
              </a:rPr>
              <a:t>P</a:t>
            </a:r>
            <a:r>
              <a:rPr sz="1266" b="1" spc="-21" dirty="0">
                <a:solidFill>
                  <a:srgbClr val="587B6B"/>
                </a:solidFill>
                <a:latin typeface="Arial Black"/>
                <a:cs typeface="Arial Black"/>
              </a:rPr>
              <a:t>LATE</a:t>
            </a:r>
            <a:r>
              <a:rPr sz="1266" b="1" spc="-7" dirty="0">
                <a:solidFill>
                  <a:srgbClr val="587B6B"/>
                </a:solidFill>
                <a:latin typeface="Arial Black"/>
                <a:cs typeface="Arial Black"/>
              </a:rPr>
              <a:t> </a:t>
            </a:r>
            <a:r>
              <a:rPr sz="1266" b="1" spc="-4" dirty="0">
                <a:solidFill>
                  <a:srgbClr val="587B6B"/>
                </a:solidFill>
                <a:latin typeface="Arial Black"/>
                <a:cs typeface="Arial Black"/>
              </a:rPr>
              <a:t>ENHANCERS</a:t>
            </a:r>
            <a:endParaRPr sz="1266" dirty="0">
              <a:solidFill>
                <a:prstClr val="black"/>
              </a:solidFill>
              <a:latin typeface="Arial Black"/>
              <a:cs typeface="Arial Black"/>
            </a:endParaRPr>
          </a:p>
          <a:p>
            <a:pPr marL="1080007" indent="-180373" defTabSz="642915">
              <a:lnSpc>
                <a:spcPts val="1160"/>
              </a:lnSpc>
              <a:buClr>
                <a:srgbClr val="587B6B"/>
              </a:buClr>
              <a:buFont typeface="Arial"/>
              <a:buChar char="●"/>
              <a:tabLst>
                <a:tab pos="1080007" algn="l"/>
                <a:tab pos="1080454" algn="l"/>
              </a:tabLst>
            </a:pPr>
            <a:r>
              <a:rPr sz="984" b="1" spc="-4" dirty="0">
                <a:solidFill>
                  <a:prstClr val="black"/>
                </a:solidFill>
                <a:latin typeface="Arial"/>
                <a:cs typeface="Arial"/>
              </a:rPr>
              <a:t>Cheese</a:t>
            </a:r>
            <a:r>
              <a:rPr sz="984" b="1" spc="-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984" b="1" dirty="0">
                <a:solidFill>
                  <a:prstClr val="black"/>
                </a:solidFill>
                <a:latin typeface="Arial"/>
                <a:cs typeface="Arial"/>
              </a:rPr>
              <a:t>Sauces</a:t>
            </a:r>
            <a:r>
              <a:rPr lang="en-US" sz="984" b="1" dirty="0">
                <a:solidFill>
                  <a:prstClr val="black"/>
                </a:solidFill>
                <a:latin typeface="Arial"/>
                <a:cs typeface="Arial"/>
              </a:rPr>
              <a:t> &amp; Pudding</a:t>
            </a:r>
          </a:p>
          <a:p>
            <a:pPr marL="1080007" indent="-180373" defTabSz="642915">
              <a:lnSpc>
                <a:spcPts val="1160"/>
              </a:lnSpc>
              <a:buClr>
                <a:srgbClr val="587B6B"/>
              </a:buClr>
              <a:buFont typeface="Arial"/>
              <a:buChar char="●"/>
              <a:tabLst>
                <a:tab pos="1080007" algn="l"/>
                <a:tab pos="1080454" algn="l"/>
              </a:tabLst>
            </a:pPr>
            <a:r>
              <a:rPr lang="en-US" sz="984" dirty="0">
                <a:solidFill>
                  <a:prstClr val="black"/>
                </a:solidFill>
                <a:latin typeface="Arial"/>
                <a:cs typeface="Arial"/>
              </a:rPr>
              <a:t>Aseptic broth</a:t>
            </a:r>
          </a:p>
          <a:p>
            <a:pPr defTabSz="642915"/>
            <a:endParaRPr sz="1055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642915">
              <a:spcBef>
                <a:spcPts val="35"/>
              </a:spcBef>
            </a:pPr>
            <a:endParaRPr sz="844" dirty="0">
              <a:solidFill>
                <a:prstClr val="black"/>
              </a:solidFill>
              <a:latin typeface="Arial"/>
              <a:cs typeface="Arial"/>
            </a:endParaRPr>
          </a:p>
          <a:p>
            <a:pPr marL="185731" defTabSz="642915"/>
            <a:r>
              <a:rPr sz="1266" b="1" spc="-4" dirty="0">
                <a:solidFill>
                  <a:srgbClr val="587B6B"/>
                </a:solidFill>
                <a:latin typeface="Arial Black"/>
                <a:cs typeface="Arial Black"/>
              </a:rPr>
              <a:t>BEVERAGES</a:t>
            </a:r>
            <a:endParaRPr sz="1266" dirty="0">
              <a:solidFill>
                <a:prstClr val="black"/>
              </a:solidFill>
              <a:latin typeface="Arial Black"/>
              <a:cs typeface="Arial Black"/>
            </a:endParaRPr>
          </a:p>
          <a:p>
            <a:pPr marL="365658" indent="-180373" defTabSz="642915">
              <a:lnSpc>
                <a:spcPts val="1160"/>
              </a:lnSpc>
              <a:spcBef>
                <a:spcPts val="84"/>
              </a:spcBef>
              <a:buClr>
                <a:srgbClr val="587B6B"/>
              </a:buClr>
              <a:buFont typeface="Arial"/>
              <a:buChar char="●"/>
              <a:tabLst>
                <a:tab pos="365658" algn="l"/>
                <a:tab pos="366104" algn="l"/>
              </a:tabLst>
            </a:pPr>
            <a:r>
              <a:rPr lang="en-US" sz="984" b="1" spc="-4" dirty="0">
                <a:solidFill>
                  <a:srgbClr val="FF0000"/>
                </a:solidFill>
                <a:latin typeface="Arial"/>
                <a:cs typeface="Arial"/>
              </a:rPr>
              <a:t>*New* </a:t>
            </a:r>
            <a:r>
              <a:rPr lang="en-US" sz="984" b="1" spc="-4" dirty="0">
                <a:solidFill>
                  <a:prstClr val="black"/>
                </a:solidFill>
                <a:latin typeface="Arial"/>
                <a:cs typeface="Arial"/>
              </a:rPr>
              <a:t>Ground &amp; Whole Bean Bagged Coffee </a:t>
            </a:r>
            <a:r>
              <a:rPr lang="en-US" sz="984" b="1" i="1" spc="-4" dirty="0">
                <a:solidFill>
                  <a:srgbClr val="FF0000"/>
                </a:solidFill>
                <a:latin typeface="Arial"/>
                <a:cs typeface="Arial"/>
              </a:rPr>
              <a:t>  </a:t>
            </a:r>
          </a:p>
          <a:p>
            <a:pPr marL="365658" indent="-180373" defTabSz="642915">
              <a:lnSpc>
                <a:spcPts val="1160"/>
              </a:lnSpc>
              <a:spcBef>
                <a:spcPts val="84"/>
              </a:spcBef>
              <a:buClr>
                <a:srgbClr val="587B6B"/>
              </a:buClr>
              <a:buFont typeface="Arial"/>
              <a:buChar char="●"/>
              <a:tabLst>
                <a:tab pos="365658" algn="l"/>
                <a:tab pos="366104" algn="l"/>
              </a:tabLst>
            </a:pPr>
            <a:r>
              <a:rPr sz="984" spc="-4" dirty="0">
                <a:solidFill>
                  <a:prstClr val="black"/>
                </a:solidFill>
                <a:latin typeface="Arial"/>
                <a:cs typeface="Arial"/>
              </a:rPr>
              <a:t>Ready-to-Drink </a:t>
            </a:r>
            <a:r>
              <a:rPr sz="984" spc="-7" dirty="0">
                <a:solidFill>
                  <a:prstClr val="black"/>
                </a:solidFill>
                <a:latin typeface="Arial"/>
                <a:cs typeface="Arial"/>
              </a:rPr>
              <a:t>Coffee </a:t>
            </a:r>
            <a:r>
              <a:rPr sz="984" dirty="0">
                <a:solidFill>
                  <a:prstClr val="black"/>
                </a:solidFill>
                <a:latin typeface="Arial"/>
                <a:cs typeface="Arial"/>
              </a:rPr>
              <a:t>&amp; </a:t>
            </a:r>
            <a:r>
              <a:rPr sz="984" spc="-4" dirty="0">
                <a:solidFill>
                  <a:prstClr val="black"/>
                </a:solidFill>
                <a:latin typeface="Arial"/>
                <a:cs typeface="Arial"/>
              </a:rPr>
              <a:t>Cold</a:t>
            </a:r>
            <a:r>
              <a:rPr sz="984" dirty="0">
                <a:solidFill>
                  <a:prstClr val="black"/>
                </a:solidFill>
                <a:latin typeface="Arial"/>
                <a:cs typeface="Arial"/>
              </a:rPr>
              <a:t> Brew</a:t>
            </a:r>
          </a:p>
          <a:p>
            <a:pPr marL="365658" indent="-180373" defTabSz="642915">
              <a:lnSpc>
                <a:spcPts val="1160"/>
              </a:lnSpc>
              <a:buClr>
                <a:srgbClr val="587B6B"/>
              </a:buClr>
              <a:buFont typeface="Arial"/>
              <a:buChar char="●"/>
              <a:tabLst>
                <a:tab pos="365658" algn="l"/>
                <a:tab pos="366104" algn="l"/>
              </a:tabLst>
            </a:pPr>
            <a:r>
              <a:rPr sz="984" dirty="0">
                <a:solidFill>
                  <a:prstClr val="black"/>
                </a:solidFill>
                <a:latin typeface="Arial"/>
                <a:cs typeface="Arial"/>
              </a:rPr>
              <a:t>Single-Serve </a:t>
            </a:r>
            <a:r>
              <a:rPr sz="984" spc="-4" dirty="0">
                <a:solidFill>
                  <a:prstClr val="black"/>
                </a:solidFill>
                <a:latin typeface="Arial"/>
                <a:cs typeface="Arial"/>
              </a:rPr>
              <a:t>Coffees, </a:t>
            </a:r>
            <a:r>
              <a:rPr sz="984" spc="-25" dirty="0">
                <a:solidFill>
                  <a:prstClr val="black"/>
                </a:solidFill>
                <a:latin typeface="Arial"/>
                <a:cs typeface="Arial"/>
              </a:rPr>
              <a:t>Teas, </a:t>
            </a:r>
            <a:r>
              <a:rPr sz="984" spc="-4" dirty="0">
                <a:solidFill>
                  <a:prstClr val="black"/>
                </a:solidFill>
                <a:latin typeface="Arial"/>
                <a:cs typeface="Arial"/>
              </a:rPr>
              <a:t>Cappuccino </a:t>
            </a:r>
            <a:r>
              <a:rPr sz="984" dirty="0">
                <a:solidFill>
                  <a:prstClr val="black"/>
                </a:solidFill>
                <a:latin typeface="Arial"/>
                <a:cs typeface="Arial"/>
              </a:rPr>
              <a:t>&amp; </a:t>
            </a:r>
            <a:r>
              <a:rPr sz="984" spc="-4" dirty="0">
                <a:solidFill>
                  <a:prstClr val="black"/>
                </a:solidFill>
                <a:latin typeface="Arial"/>
                <a:cs typeface="Arial"/>
              </a:rPr>
              <a:t>Cider</a:t>
            </a:r>
            <a:endParaRPr sz="984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642915">
              <a:buClr>
                <a:srgbClr val="587B6B"/>
              </a:buClr>
              <a:buFont typeface="Arial"/>
              <a:buChar char="●"/>
            </a:pPr>
            <a:endParaRPr sz="1055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642915">
              <a:spcBef>
                <a:spcPts val="11"/>
              </a:spcBef>
              <a:buClr>
                <a:srgbClr val="587B6B"/>
              </a:buClr>
              <a:buFont typeface="Arial"/>
              <a:buChar char="●"/>
            </a:pPr>
            <a:endParaRPr sz="1055" dirty="0">
              <a:solidFill>
                <a:prstClr val="black"/>
              </a:solidFill>
              <a:latin typeface="Arial"/>
              <a:cs typeface="Arial"/>
            </a:endParaRPr>
          </a:p>
          <a:p>
            <a:pPr marL="1404590" defTabSz="642915"/>
            <a:r>
              <a:rPr sz="1266" b="1" spc="-4" dirty="0">
                <a:solidFill>
                  <a:srgbClr val="587B6B"/>
                </a:solidFill>
                <a:latin typeface="Arial Black"/>
                <a:cs typeface="Arial Black"/>
              </a:rPr>
              <a:t>DESSERTS</a:t>
            </a:r>
            <a:endParaRPr sz="1266" dirty="0">
              <a:solidFill>
                <a:prstClr val="black"/>
              </a:solidFill>
              <a:latin typeface="Arial Black"/>
              <a:cs typeface="Arial Black"/>
            </a:endParaRPr>
          </a:p>
          <a:p>
            <a:pPr marL="1584517" lvl="1" indent="-180373" defTabSz="642915">
              <a:lnSpc>
                <a:spcPts val="1160"/>
              </a:lnSpc>
              <a:spcBef>
                <a:spcPts val="84"/>
              </a:spcBef>
              <a:buClr>
                <a:srgbClr val="587B6B"/>
              </a:buClr>
              <a:buFont typeface="Arial"/>
              <a:buChar char="●"/>
              <a:tabLst>
                <a:tab pos="1584517" algn="l"/>
                <a:tab pos="1584963" algn="l"/>
              </a:tabLst>
            </a:pPr>
            <a:r>
              <a:rPr sz="984" b="1" spc="-4" dirty="0">
                <a:solidFill>
                  <a:prstClr val="black"/>
                </a:solidFill>
                <a:latin typeface="Arial"/>
                <a:cs typeface="Arial"/>
              </a:rPr>
              <a:t>Cookies</a:t>
            </a:r>
            <a:r>
              <a:rPr lang="en-US" sz="984" b="1" spc="-4" dirty="0">
                <a:solidFill>
                  <a:prstClr val="black"/>
                </a:solidFill>
                <a:latin typeface="Arial"/>
                <a:cs typeface="Arial"/>
              </a:rPr>
              <a:t> (Frosted Sugar, Wire Cuts &amp; Shaped)</a:t>
            </a:r>
            <a:endParaRPr lang="en-US" sz="984" b="1" dirty="0">
              <a:solidFill>
                <a:prstClr val="black"/>
              </a:solidFill>
              <a:latin typeface="Arial"/>
              <a:cs typeface="Arial"/>
            </a:endParaRPr>
          </a:p>
          <a:p>
            <a:pPr marL="1584517" lvl="1" indent="-180373" defTabSz="642915">
              <a:lnSpc>
                <a:spcPts val="1160"/>
              </a:lnSpc>
              <a:buClr>
                <a:srgbClr val="587B6B"/>
              </a:buClr>
              <a:buFont typeface="Arial"/>
              <a:buChar char="●"/>
              <a:tabLst>
                <a:tab pos="1584517" algn="l"/>
                <a:tab pos="1584963" algn="l"/>
              </a:tabLst>
            </a:pPr>
            <a:r>
              <a:rPr lang="en-US" sz="984" dirty="0">
                <a:solidFill>
                  <a:prstClr val="black"/>
                </a:solidFill>
                <a:latin typeface="Arial"/>
                <a:cs typeface="Arial"/>
              </a:rPr>
              <a:t>Shortbread</a:t>
            </a:r>
          </a:p>
        </p:txBody>
      </p:sp>
      <p:sp>
        <p:nvSpPr>
          <p:cNvPr id="60" name="object 60"/>
          <p:cNvSpPr/>
          <p:nvPr/>
        </p:nvSpPr>
        <p:spPr>
          <a:xfrm>
            <a:off x="6478682" y="4533898"/>
            <a:ext cx="665708" cy="226814"/>
          </a:xfrm>
          <a:custGeom>
            <a:avLst/>
            <a:gdLst/>
            <a:ahLst/>
            <a:cxnLst/>
            <a:rect l="l" t="t" r="r" b="b"/>
            <a:pathLst>
              <a:path w="946784" h="322579">
                <a:moveTo>
                  <a:pt x="473303" y="0"/>
                </a:moveTo>
                <a:lnTo>
                  <a:pt x="398516" y="2740"/>
                </a:lnTo>
                <a:lnTo>
                  <a:pt x="329842" y="11952"/>
                </a:lnTo>
                <a:lnTo>
                  <a:pt x="267902" y="25881"/>
                </a:lnTo>
                <a:lnTo>
                  <a:pt x="213329" y="42773"/>
                </a:lnTo>
                <a:lnTo>
                  <a:pt x="166756" y="60875"/>
                </a:lnTo>
                <a:lnTo>
                  <a:pt x="128816" y="78432"/>
                </a:lnTo>
                <a:lnTo>
                  <a:pt x="81368" y="104898"/>
                </a:lnTo>
                <a:lnTo>
                  <a:pt x="73126" y="110299"/>
                </a:lnTo>
                <a:lnTo>
                  <a:pt x="90614" y="135953"/>
                </a:lnTo>
                <a:lnTo>
                  <a:pt x="90144" y="136245"/>
                </a:lnTo>
                <a:lnTo>
                  <a:pt x="54233" y="159959"/>
                </a:lnTo>
                <a:lnTo>
                  <a:pt x="26855" y="180511"/>
                </a:lnTo>
                <a:lnTo>
                  <a:pt x="8586" y="195767"/>
                </a:lnTo>
                <a:lnTo>
                  <a:pt x="0" y="203593"/>
                </a:lnTo>
                <a:lnTo>
                  <a:pt x="102057" y="230898"/>
                </a:lnTo>
                <a:lnTo>
                  <a:pt x="120904" y="322503"/>
                </a:lnTo>
                <a:lnTo>
                  <a:pt x="133808" y="311743"/>
                </a:lnTo>
                <a:lnTo>
                  <a:pt x="160894" y="291850"/>
                </a:lnTo>
                <a:lnTo>
                  <a:pt x="199036" y="268659"/>
                </a:lnTo>
                <a:lnTo>
                  <a:pt x="245110" y="248005"/>
                </a:lnTo>
                <a:lnTo>
                  <a:pt x="228841" y="216179"/>
                </a:lnTo>
                <a:lnTo>
                  <a:pt x="266129" y="201663"/>
                </a:lnTo>
                <a:lnTo>
                  <a:pt x="309735" y="188052"/>
                </a:lnTo>
                <a:lnTo>
                  <a:pt x="359353" y="176747"/>
                </a:lnTo>
                <a:lnTo>
                  <a:pt x="414152" y="169378"/>
                </a:lnTo>
                <a:lnTo>
                  <a:pt x="473303" y="167576"/>
                </a:lnTo>
                <a:lnTo>
                  <a:pt x="902512" y="167576"/>
                </a:lnTo>
                <a:lnTo>
                  <a:pt x="892366" y="159959"/>
                </a:lnTo>
                <a:lnTo>
                  <a:pt x="856449" y="136245"/>
                </a:lnTo>
                <a:lnTo>
                  <a:pt x="855980" y="135953"/>
                </a:lnTo>
                <a:lnTo>
                  <a:pt x="873480" y="110299"/>
                </a:lnTo>
                <a:lnTo>
                  <a:pt x="817787" y="78432"/>
                </a:lnTo>
                <a:lnTo>
                  <a:pt x="779845" y="60875"/>
                </a:lnTo>
                <a:lnTo>
                  <a:pt x="733270" y="42773"/>
                </a:lnTo>
                <a:lnTo>
                  <a:pt x="678695" y="25881"/>
                </a:lnTo>
                <a:lnTo>
                  <a:pt x="616753" y="11952"/>
                </a:lnTo>
                <a:lnTo>
                  <a:pt x="548078" y="2740"/>
                </a:lnTo>
                <a:lnTo>
                  <a:pt x="473303" y="0"/>
                </a:lnTo>
                <a:close/>
              </a:path>
              <a:path w="946784" h="322579">
                <a:moveTo>
                  <a:pt x="902512" y="167576"/>
                </a:moveTo>
                <a:lnTo>
                  <a:pt x="473303" y="167576"/>
                </a:lnTo>
                <a:lnTo>
                  <a:pt x="532448" y="169378"/>
                </a:lnTo>
                <a:lnTo>
                  <a:pt x="587244" y="176747"/>
                </a:lnTo>
                <a:lnTo>
                  <a:pt x="636859" y="188052"/>
                </a:lnTo>
                <a:lnTo>
                  <a:pt x="680465" y="201663"/>
                </a:lnTo>
                <a:lnTo>
                  <a:pt x="717232" y="215950"/>
                </a:lnTo>
                <a:lnTo>
                  <a:pt x="717753" y="216179"/>
                </a:lnTo>
                <a:lnTo>
                  <a:pt x="701484" y="248005"/>
                </a:lnTo>
                <a:lnTo>
                  <a:pt x="747562" y="268659"/>
                </a:lnTo>
                <a:lnTo>
                  <a:pt x="785704" y="291850"/>
                </a:lnTo>
                <a:lnTo>
                  <a:pt x="812787" y="311743"/>
                </a:lnTo>
                <a:lnTo>
                  <a:pt x="825690" y="322503"/>
                </a:lnTo>
                <a:lnTo>
                  <a:pt x="844537" y="230898"/>
                </a:lnTo>
                <a:lnTo>
                  <a:pt x="946594" y="203593"/>
                </a:lnTo>
                <a:lnTo>
                  <a:pt x="938010" y="195767"/>
                </a:lnTo>
                <a:lnTo>
                  <a:pt x="919743" y="180511"/>
                </a:lnTo>
                <a:lnTo>
                  <a:pt x="902512" y="1675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3884414" y="2354660"/>
            <a:ext cx="3145560" cy="489020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 defTabSz="642915">
              <a:spcBef>
                <a:spcPts val="70"/>
              </a:spcBef>
            </a:pPr>
            <a:r>
              <a:rPr lang="en-US" sz="1266" b="1" dirty="0">
                <a:solidFill>
                  <a:srgbClr val="587B6B"/>
                </a:solidFill>
                <a:latin typeface="Arial Black"/>
                <a:cs typeface="Arial Black"/>
              </a:rPr>
              <a:t>HOT CEREAL</a:t>
            </a:r>
            <a:endParaRPr sz="1266" dirty="0">
              <a:solidFill>
                <a:prstClr val="black"/>
              </a:solidFill>
              <a:latin typeface="Arial Black"/>
              <a:cs typeface="Arial Black"/>
            </a:endParaRPr>
          </a:p>
          <a:p>
            <a:pPr marL="186177" indent="-177694" defTabSz="642915">
              <a:lnSpc>
                <a:spcPts val="1139"/>
              </a:lnSpc>
              <a:buClr>
                <a:srgbClr val="587B6B"/>
              </a:buClr>
              <a:buFont typeface="Arial"/>
              <a:buChar char="●"/>
              <a:tabLst>
                <a:tab pos="186177" algn="l"/>
                <a:tab pos="186624" algn="l"/>
              </a:tabLst>
            </a:pPr>
            <a:r>
              <a:rPr sz="984" b="1" spc="-4" dirty="0">
                <a:solidFill>
                  <a:prstClr val="black"/>
                </a:solidFill>
                <a:latin typeface="Arial"/>
                <a:cs typeface="Arial"/>
              </a:rPr>
              <a:t>Traditional</a:t>
            </a:r>
            <a:r>
              <a:rPr sz="984" b="1" spc="-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984" b="1" dirty="0">
                <a:solidFill>
                  <a:prstClr val="black"/>
                </a:solidFill>
                <a:latin typeface="Arial"/>
                <a:cs typeface="Arial"/>
              </a:rPr>
              <a:t>&amp;</a:t>
            </a:r>
          </a:p>
          <a:p>
            <a:pPr marL="186177" defTabSz="642915">
              <a:lnSpc>
                <a:spcPts val="1160"/>
              </a:lnSpc>
            </a:pPr>
            <a:r>
              <a:rPr sz="984" b="1" dirty="0">
                <a:solidFill>
                  <a:prstClr val="black"/>
                </a:solidFill>
                <a:latin typeface="Arial"/>
                <a:cs typeface="Arial"/>
              </a:rPr>
              <a:t>Steel-Cut</a:t>
            </a:r>
            <a:r>
              <a:rPr sz="984" b="1" spc="-5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984" b="1" dirty="0">
                <a:solidFill>
                  <a:prstClr val="black"/>
                </a:solidFill>
                <a:latin typeface="Arial"/>
                <a:cs typeface="Arial"/>
              </a:rPr>
              <a:t>Oatmeal</a:t>
            </a:r>
          </a:p>
        </p:txBody>
      </p:sp>
      <p:sp>
        <p:nvSpPr>
          <p:cNvPr id="68" name="object 68"/>
          <p:cNvSpPr/>
          <p:nvPr/>
        </p:nvSpPr>
        <p:spPr>
          <a:xfrm>
            <a:off x="6447235" y="5020588"/>
            <a:ext cx="725006" cy="3004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7358430" y="5101826"/>
            <a:ext cx="803315" cy="1327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7357479" y="5100877"/>
            <a:ext cx="805458" cy="134838"/>
          </a:xfrm>
          <a:custGeom>
            <a:avLst/>
            <a:gdLst/>
            <a:ahLst/>
            <a:cxnLst/>
            <a:rect l="l" t="t" r="r" b="b"/>
            <a:pathLst>
              <a:path w="1145540" h="191770">
                <a:moveTo>
                  <a:pt x="673226" y="457"/>
                </a:moveTo>
                <a:lnTo>
                  <a:pt x="583158" y="457"/>
                </a:lnTo>
                <a:lnTo>
                  <a:pt x="583158" y="48628"/>
                </a:lnTo>
                <a:lnTo>
                  <a:pt x="601624" y="48628"/>
                </a:lnTo>
                <a:lnTo>
                  <a:pt x="601624" y="190842"/>
                </a:lnTo>
                <a:lnTo>
                  <a:pt x="654761" y="190842"/>
                </a:lnTo>
                <a:lnTo>
                  <a:pt x="654761" y="188150"/>
                </a:lnTo>
                <a:lnTo>
                  <a:pt x="604316" y="188150"/>
                </a:lnTo>
                <a:lnTo>
                  <a:pt x="604316" y="45923"/>
                </a:lnTo>
                <a:lnTo>
                  <a:pt x="585838" y="45923"/>
                </a:lnTo>
                <a:lnTo>
                  <a:pt x="585838" y="3149"/>
                </a:lnTo>
                <a:lnTo>
                  <a:pt x="673226" y="3149"/>
                </a:lnTo>
                <a:lnTo>
                  <a:pt x="673226" y="457"/>
                </a:lnTo>
                <a:close/>
              </a:path>
              <a:path w="1145540" h="191770">
                <a:moveTo>
                  <a:pt x="673226" y="3149"/>
                </a:moveTo>
                <a:lnTo>
                  <a:pt x="670521" y="3149"/>
                </a:lnTo>
                <a:lnTo>
                  <a:pt x="670521" y="45694"/>
                </a:lnTo>
                <a:lnTo>
                  <a:pt x="652068" y="45694"/>
                </a:lnTo>
                <a:lnTo>
                  <a:pt x="652068" y="188150"/>
                </a:lnTo>
                <a:lnTo>
                  <a:pt x="654761" y="188150"/>
                </a:lnTo>
                <a:lnTo>
                  <a:pt x="654761" y="48399"/>
                </a:lnTo>
                <a:lnTo>
                  <a:pt x="673226" y="48399"/>
                </a:lnTo>
                <a:lnTo>
                  <a:pt x="673226" y="3149"/>
                </a:lnTo>
                <a:close/>
              </a:path>
              <a:path w="1145540" h="191770">
                <a:moveTo>
                  <a:pt x="760361" y="457"/>
                </a:moveTo>
                <a:lnTo>
                  <a:pt x="707986" y="457"/>
                </a:lnTo>
                <a:lnTo>
                  <a:pt x="707986" y="190842"/>
                </a:lnTo>
                <a:lnTo>
                  <a:pt x="757593" y="190842"/>
                </a:lnTo>
                <a:lnTo>
                  <a:pt x="811580" y="190868"/>
                </a:lnTo>
                <a:lnTo>
                  <a:pt x="811022" y="188163"/>
                </a:lnTo>
                <a:lnTo>
                  <a:pt x="759761" y="188150"/>
                </a:lnTo>
                <a:lnTo>
                  <a:pt x="710679" y="188150"/>
                </a:lnTo>
                <a:lnTo>
                  <a:pt x="710679" y="3149"/>
                </a:lnTo>
                <a:lnTo>
                  <a:pt x="775332" y="3149"/>
                </a:lnTo>
                <a:lnTo>
                  <a:pt x="773928" y="2557"/>
                </a:lnTo>
                <a:lnTo>
                  <a:pt x="767349" y="992"/>
                </a:lnTo>
                <a:lnTo>
                  <a:pt x="760361" y="457"/>
                </a:lnTo>
                <a:close/>
              </a:path>
              <a:path w="1145540" h="191770">
                <a:moveTo>
                  <a:pt x="775332" y="3149"/>
                </a:moveTo>
                <a:lnTo>
                  <a:pt x="760361" y="3149"/>
                </a:lnTo>
                <a:lnTo>
                  <a:pt x="769023" y="3162"/>
                </a:lnTo>
                <a:lnTo>
                  <a:pt x="777265" y="5676"/>
                </a:lnTo>
                <a:lnTo>
                  <a:pt x="790422" y="15811"/>
                </a:lnTo>
                <a:lnTo>
                  <a:pt x="795083" y="24066"/>
                </a:lnTo>
                <a:lnTo>
                  <a:pt x="795019" y="89738"/>
                </a:lnTo>
                <a:lnTo>
                  <a:pt x="794804" y="95757"/>
                </a:lnTo>
                <a:lnTo>
                  <a:pt x="790473" y="101968"/>
                </a:lnTo>
                <a:lnTo>
                  <a:pt x="808278" y="188163"/>
                </a:lnTo>
                <a:lnTo>
                  <a:pt x="811022" y="188163"/>
                </a:lnTo>
                <a:lnTo>
                  <a:pt x="793356" y="102552"/>
                </a:lnTo>
                <a:lnTo>
                  <a:pt x="797648" y="95973"/>
                </a:lnTo>
                <a:lnTo>
                  <a:pt x="797750" y="33350"/>
                </a:lnTo>
                <a:lnTo>
                  <a:pt x="780007" y="5120"/>
                </a:lnTo>
                <a:lnTo>
                  <a:pt x="775332" y="3149"/>
                </a:lnTo>
                <a:close/>
              </a:path>
              <a:path w="1145540" h="191770">
                <a:moveTo>
                  <a:pt x="758431" y="182130"/>
                </a:moveTo>
                <a:lnTo>
                  <a:pt x="758431" y="188150"/>
                </a:lnTo>
                <a:lnTo>
                  <a:pt x="759761" y="188150"/>
                </a:lnTo>
                <a:lnTo>
                  <a:pt x="758431" y="182130"/>
                </a:lnTo>
                <a:close/>
              </a:path>
              <a:path w="1145540" h="191770">
                <a:moveTo>
                  <a:pt x="1024496" y="457"/>
                </a:moveTo>
                <a:lnTo>
                  <a:pt x="971372" y="457"/>
                </a:lnTo>
                <a:lnTo>
                  <a:pt x="971372" y="190842"/>
                </a:lnTo>
                <a:lnTo>
                  <a:pt x="1024496" y="190842"/>
                </a:lnTo>
                <a:lnTo>
                  <a:pt x="1024496" y="188150"/>
                </a:lnTo>
                <a:lnTo>
                  <a:pt x="974051" y="188150"/>
                </a:lnTo>
                <a:lnTo>
                  <a:pt x="974051" y="3149"/>
                </a:lnTo>
                <a:lnTo>
                  <a:pt x="1024496" y="3149"/>
                </a:lnTo>
                <a:lnTo>
                  <a:pt x="1024496" y="457"/>
                </a:lnTo>
                <a:close/>
              </a:path>
              <a:path w="1145540" h="191770">
                <a:moveTo>
                  <a:pt x="1024496" y="3149"/>
                </a:moveTo>
                <a:lnTo>
                  <a:pt x="1021803" y="3149"/>
                </a:lnTo>
                <a:lnTo>
                  <a:pt x="1021803" y="188150"/>
                </a:lnTo>
                <a:lnTo>
                  <a:pt x="1024496" y="188150"/>
                </a:lnTo>
                <a:lnTo>
                  <a:pt x="1024496" y="3149"/>
                </a:lnTo>
                <a:close/>
              </a:path>
              <a:path w="1145540" h="191770">
                <a:moveTo>
                  <a:pt x="1116215" y="457"/>
                </a:moveTo>
                <a:lnTo>
                  <a:pt x="1063421" y="457"/>
                </a:lnTo>
                <a:lnTo>
                  <a:pt x="1063421" y="190868"/>
                </a:lnTo>
                <a:lnTo>
                  <a:pt x="1145184" y="190868"/>
                </a:lnTo>
                <a:lnTo>
                  <a:pt x="1145184" y="188163"/>
                </a:lnTo>
                <a:lnTo>
                  <a:pt x="1066114" y="188163"/>
                </a:lnTo>
                <a:lnTo>
                  <a:pt x="1066114" y="3149"/>
                </a:lnTo>
                <a:lnTo>
                  <a:pt x="1116215" y="3149"/>
                </a:lnTo>
                <a:lnTo>
                  <a:pt x="1116215" y="457"/>
                </a:lnTo>
                <a:close/>
              </a:path>
              <a:path w="1145540" h="191770">
                <a:moveTo>
                  <a:pt x="1116215" y="3149"/>
                </a:moveTo>
                <a:lnTo>
                  <a:pt x="1113523" y="3149"/>
                </a:lnTo>
                <a:lnTo>
                  <a:pt x="1113523" y="145605"/>
                </a:lnTo>
                <a:lnTo>
                  <a:pt x="1142492" y="145605"/>
                </a:lnTo>
                <a:lnTo>
                  <a:pt x="1142492" y="188163"/>
                </a:lnTo>
                <a:lnTo>
                  <a:pt x="1145184" y="188163"/>
                </a:lnTo>
                <a:lnTo>
                  <a:pt x="1145184" y="142900"/>
                </a:lnTo>
                <a:lnTo>
                  <a:pt x="1116215" y="142900"/>
                </a:lnTo>
                <a:lnTo>
                  <a:pt x="1116215" y="3149"/>
                </a:lnTo>
                <a:close/>
              </a:path>
              <a:path w="1145540" h="191770">
                <a:moveTo>
                  <a:pt x="884923" y="215"/>
                </a:moveTo>
                <a:lnTo>
                  <a:pt x="844838" y="17787"/>
                </a:lnTo>
                <a:lnTo>
                  <a:pt x="841120" y="190868"/>
                </a:lnTo>
                <a:lnTo>
                  <a:pt x="932154" y="190868"/>
                </a:lnTo>
                <a:lnTo>
                  <a:pt x="932154" y="188163"/>
                </a:lnTo>
                <a:lnTo>
                  <a:pt x="843813" y="188163"/>
                </a:lnTo>
                <a:lnTo>
                  <a:pt x="843888" y="32638"/>
                </a:lnTo>
                <a:lnTo>
                  <a:pt x="869905" y="4046"/>
                </a:lnTo>
                <a:lnTo>
                  <a:pt x="884897" y="2920"/>
                </a:lnTo>
                <a:lnTo>
                  <a:pt x="909418" y="2920"/>
                </a:lnTo>
                <a:lnTo>
                  <a:pt x="909185" y="2830"/>
                </a:lnTo>
                <a:lnTo>
                  <a:pt x="902050" y="1276"/>
                </a:lnTo>
                <a:lnTo>
                  <a:pt x="894061" y="484"/>
                </a:lnTo>
                <a:lnTo>
                  <a:pt x="884923" y="215"/>
                </a:lnTo>
                <a:close/>
              </a:path>
              <a:path w="1145540" h="191770">
                <a:moveTo>
                  <a:pt x="909418" y="2920"/>
                </a:moveTo>
                <a:lnTo>
                  <a:pt x="884897" y="2920"/>
                </a:lnTo>
                <a:lnTo>
                  <a:pt x="893368" y="3142"/>
                </a:lnTo>
                <a:lnTo>
                  <a:pt x="901047" y="3852"/>
                </a:lnTo>
                <a:lnTo>
                  <a:pt x="929462" y="32092"/>
                </a:lnTo>
                <a:lnTo>
                  <a:pt x="929449" y="188163"/>
                </a:lnTo>
                <a:lnTo>
                  <a:pt x="932154" y="188163"/>
                </a:lnTo>
                <a:lnTo>
                  <a:pt x="932167" y="32092"/>
                </a:lnTo>
                <a:lnTo>
                  <a:pt x="915758" y="5384"/>
                </a:lnTo>
                <a:lnTo>
                  <a:pt x="909418" y="2920"/>
                </a:lnTo>
                <a:close/>
              </a:path>
              <a:path w="1145540" h="191770">
                <a:moveTo>
                  <a:pt x="168681" y="203"/>
                </a:moveTo>
                <a:lnTo>
                  <a:pt x="128585" y="17791"/>
                </a:lnTo>
                <a:lnTo>
                  <a:pt x="124853" y="190842"/>
                </a:lnTo>
                <a:lnTo>
                  <a:pt x="215887" y="190842"/>
                </a:lnTo>
                <a:lnTo>
                  <a:pt x="215887" y="188150"/>
                </a:lnTo>
                <a:lnTo>
                  <a:pt x="127546" y="188150"/>
                </a:lnTo>
                <a:lnTo>
                  <a:pt x="127623" y="32613"/>
                </a:lnTo>
                <a:lnTo>
                  <a:pt x="153649" y="4038"/>
                </a:lnTo>
                <a:lnTo>
                  <a:pt x="168655" y="2895"/>
                </a:lnTo>
                <a:lnTo>
                  <a:pt x="193072" y="2895"/>
                </a:lnTo>
                <a:lnTo>
                  <a:pt x="192918" y="2835"/>
                </a:lnTo>
                <a:lnTo>
                  <a:pt x="185786" y="1279"/>
                </a:lnTo>
                <a:lnTo>
                  <a:pt x="177804" y="480"/>
                </a:lnTo>
                <a:lnTo>
                  <a:pt x="168681" y="203"/>
                </a:lnTo>
                <a:close/>
              </a:path>
              <a:path w="1145540" h="191770">
                <a:moveTo>
                  <a:pt x="193072" y="2895"/>
                </a:moveTo>
                <a:lnTo>
                  <a:pt x="168655" y="2895"/>
                </a:lnTo>
                <a:lnTo>
                  <a:pt x="177120" y="3131"/>
                </a:lnTo>
                <a:lnTo>
                  <a:pt x="184788" y="3849"/>
                </a:lnTo>
                <a:lnTo>
                  <a:pt x="213207" y="32080"/>
                </a:lnTo>
                <a:lnTo>
                  <a:pt x="213194" y="188150"/>
                </a:lnTo>
                <a:lnTo>
                  <a:pt x="215887" y="188150"/>
                </a:lnTo>
                <a:lnTo>
                  <a:pt x="215899" y="32080"/>
                </a:lnTo>
                <a:lnTo>
                  <a:pt x="199491" y="5384"/>
                </a:lnTo>
                <a:lnTo>
                  <a:pt x="193072" y="2895"/>
                </a:lnTo>
                <a:close/>
              </a:path>
              <a:path w="1145540" h="191770">
                <a:moveTo>
                  <a:pt x="405930" y="203"/>
                </a:moveTo>
                <a:lnTo>
                  <a:pt x="365853" y="17795"/>
                </a:lnTo>
                <a:lnTo>
                  <a:pt x="362115" y="190842"/>
                </a:lnTo>
                <a:lnTo>
                  <a:pt x="402386" y="190868"/>
                </a:lnTo>
                <a:lnTo>
                  <a:pt x="453148" y="190868"/>
                </a:lnTo>
                <a:lnTo>
                  <a:pt x="453149" y="188163"/>
                </a:lnTo>
                <a:lnTo>
                  <a:pt x="402386" y="188163"/>
                </a:lnTo>
                <a:lnTo>
                  <a:pt x="364820" y="188150"/>
                </a:lnTo>
                <a:lnTo>
                  <a:pt x="364944" y="32067"/>
                </a:lnTo>
                <a:lnTo>
                  <a:pt x="390910" y="4048"/>
                </a:lnTo>
                <a:lnTo>
                  <a:pt x="430349" y="2895"/>
                </a:lnTo>
                <a:lnTo>
                  <a:pt x="430181" y="2830"/>
                </a:lnTo>
                <a:lnTo>
                  <a:pt x="423054" y="1277"/>
                </a:lnTo>
                <a:lnTo>
                  <a:pt x="415067" y="480"/>
                </a:lnTo>
                <a:lnTo>
                  <a:pt x="405930" y="203"/>
                </a:lnTo>
                <a:close/>
              </a:path>
              <a:path w="1145540" h="191770">
                <a:moveTo>
                  <a:pt x="430349" y="2895"/>
                </a:moveTo>
                <a:lnTo>
                  <a:pt x="405917" y="2895"/>
                </a:lnTo>
                <a:lnTo>
                  <a:pt x="414382" y="3131"/>
                </a:lnTo>
                <a:lnTo>
                  <a:pt x="422047" y="3849"/>
                </a:lnTo>
                <a:lnTo>
                  <a:pt x="450481" y="32067"/>
                </a:lnTo>
                <a:lnTo>
                  <a:pt x="450456" y="188163"/>
                </a:lnTo>
                <a:lnTo>
                  <a:pt x="453149" y="188163"/>
                </a:lnTo>
                <a:lnTo>
                  <a:pt x="453174" y="32067"/>
                </a:lnTo>
                <a:lnTo>
                  <a:pt x="436740" y="5372"/>
                </a:lnTo>
                <a:lnTo>
                  <a:pt x="430349" y="2895"/>
                </a:lnTo>
                <a:close/>
              </a:path>
              <a:path w="1145540" h="191770">
                <a:moveTo>
                  <a:pt x="330542" y="203"/>
                </a:moveTo>
                <a:lnTo>
                  <a:pt x="253187" y="203"/>
                </a:lnTo>
                <a:lnTo>
                  <a:pt x="253187" y="48171"/>
                </a:lnTo>
                <a:lnTo>
                  <a:pt x="273011" y="48171"/>
                </a:lnTo>
                <a:lnTo>
                  <a:pt x="247776" y="158762"/>
                </a:lnTo>
                <a:lnTo>
                  <a:pt x="247776" y="190842"/>
                </a:lnTo>
                <a:lnTo>
                  <a:pt x="329907" y="190842"/>
                </a:lnTo>
                <a:lnTo>
                  <a:pt x="329907" y="188150"/>
                </a:lnTo>
                <a:lnTo>
                  <a:pt x="250469" y="188150"/>
                </a:lnTo>
                <a:lnTo>
                  <a:pt x="250538" y="158762"/>
                </a:lnTo>
                <a:lnTo>
                  <a:pt x="276402" y="45478"/>
                </a:lnTo>
                <a:lnTo>
                  <a:pt x="255879" y="45478"/>
                </a:lnTo>
                <a:lnTo>
                  <a:pt x="255879" y="2895"/>
                </a:lnTo>
                <a:lnTo>
                  <a:pt x="330542" y="2895"/>
                </a:lnTo>
                <a:lnTo>
                  <a:pt x="330542" y="203"/>
                </a:lnTo>
                <a:close/>
              </a:path>
              <a:path w="1145540" h="191770">
                <a:moveTo>
                  <a:pt x="330542" y="2895"/>
                </a:moveTo>
                <a:lnTo>
                  <a:pt x="327850" y="2895"/>
                </a:lnTo>
                <a:lnTo>
                  <a:pt x="327784" y="31864"/>
                </a:lnTo>
                <a:lnTo>
                  <a:pt x="301929" y="145605"/>
                </a:lnTo>
                <a:lnTo>
                  <a:pt x="327215" y="145605"/>
                </a:lnTo>
                <a:lnTo>
                  <a:pt x="327215" y="188150"/>
                </a:lnTo>
                <a:lnTo>
                  <a:pt x="329907" y="188150"/>
                </a:lnTo>
                <a:lnTo>
                  <a:pt x="329907" y="142900"/>
                </a:lnTo>
                <a:lnTo>
                  <a:pt x="305295" y="142900"/>
                </a:lnTo>
                <a:lnTo>
                  <a:pt x="330542" y="31864"/>
                </a:lnTo>
                <a:lnTo>
                  <a:pt x="330542" y="2895"/>
                </a:lnTo>
                <a:close/>
              </a:path>
              <a:path w="1145540" h="191770">
                <a:moveTo>
                  <a:pt x="44145" y="0"/>
                </a:moveTo>
                <a:lnTo>
                  <a:pt x="3287" y="18097"/>
                </a:lnTo>
                <a:lnTo>
                  <a:pt x="0" y="32219"/>
                </a:lnTo>
                <a:lnTo>
                  <a:pt x="41" y="157695"/>
                </a:lnTo>
                <a:lnTo>
                  <a:pt x="29011" y="190476"/>
                </a:lnTo>
                <a:lnTo>
                  <a:pt x="45923" y="191541"/>
                </a:lnTo>
                <a:lnTo>
                  <a:pt x="53259" y="191322"/>
                </a:lnTo>
                <a:lnTo>
                  <a:pt x="60642" y="190531"/>
                </a:lnTo>
                <a:lnTo>
                  <a:pt x="67611" y="188848"/>
                </a:lnTo>
                <a:lnTo>
                  <a:pt x="45961" y="188848"/>
                </a:lnTo>
                <a:lnTo>
                  <a:pt x="37607" y="188627"/>
                </a:lnTo>
                <a:lnTo>
                  <a:pt x="3267" y="164338"/>
                </a:lnTo>
                <a:lnTo>
                  <a:pt x="2692" y="32219"/>
                </a:lnTo>
                <a:lnTo>
                  <a:pt x="3436" y="25940"/>
                </a:lnTo>
                <a:lnTo>
                  <a:pt x="36423" y="2938"/>
                </a:lnTo>
                <a:lnTo>
                  <a:pt x="44132" y="2692"/>
                </a:lnTo>
                <a:lnTo>
                  <a:pt x="66757" y="2692"/>
                </a:lnTo>
                <a:lnTo>
                  <a:pt x="60682" y="1189"/>
                </a:lnTo>
                <a:lnTo>
                  <a:pt x="52859" y="291"/>
                </a:lnTo>
                <a:lnTo>
                  <a:pt x="44145" y="0"/>
                </a:lnTo>
                <a:close/>
              </a:path>
              <a:path w="1145540" h="191770">
                <a:moveTo>
                  <a:pt x="66757" y="2692"/>
                </a:moveTo>
                <a:lnTo>
                  <a:pt x="44132" y="2692"/>
                </a:lnTo>
                <a:lnTo>
                  <a:pt x="52323" y="2955"/>
                </a:lnTo>
                <a:lnTo>
                  <a:pt x="59716" y="3760"/>
                </a:lnTo>
                <a:lnTo>
                  <a:pt x="87301" y="32219"/>
                </a:lnTo>
                <a:lnTo>
                  <a:pt x="87388" y="64922"/>
                </a:lnTo>
                <a:lnTo>
                  <a:pt x="49491" y="64922"/>
                </a:lnTo>
                <a:lnTo>
                  <a:pt x="49491" y="121792"/>
                </a:lnTo>
                <a:lnTo>
                  <a:pt x="87388" y="121792"/>
                </a:lnTo>
                <a:lnTo>
                  <a:pt x="87382" y="157695"/>
                </a:lnTo>
                <a:lnTo>
                  <a:pt x="60912" y="187763"/>
                </a:lnTo>
                <a:lnTo>
                  <a:pt x="45961" y="188848"/>
                </a:lnTo>
                <a:lnTo>
                  <a:pt x="67611" y="188848"/>
                </a:lnTo>
                <a:lnTo>
                  <a:pt x="67940" y="188769"/>
                </a:lnTo>
                <a:lnTo>
                  <a:pt x="75018" y="185635"/>
                </a:lnTo>
                <a:lnTo>
                  <a:pt x="90106" y="157695"/>
                </a:lnTo>
                <a:lnTo>
                  <a:pt x="90081" y="119100"/>
                </a:lnTo>
                <a:lnTo>
                  <a:pt x="52184" y="119100"/>
                </a:lnTo>
                <a:lnTo>
                  <a:pt x="52184" y="67614"/>
                </a:lnTo>
                <a:lnTo>
                  <a:pt x="90081" y="67614"/>
                </a:lnTo>
                <a:lnTo>
                  <a:pt x="89997" y="32219"/>
                </a:lnTo>
                <a:lnTo>
                  <a:pt x="67753" y="2938"/>
                </a:lnTo>
                <a:lnTo>
                  <a:pt x="66757" y="2692"/>
                </a:lnTo>
                <a:close/>
              </a:path>
            </a:pathLst>
          </a:custGeom>
          <a:solidFill>
            <a:srgbClr val="AE8E7C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7366889" y="5110345"/>
            <a:ext cx="786345" cy="1157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7357479" y="5100877"/>
            <a:ext cx="805458" cy="134838"/>
          </a:xfrm>
          <a:custGeom>
            <a:avLst/>
            <a:gdLst/>
            <a:ahLst/>
            <a:cxnLst/>
            <a:rect l="l" t="t" r="r" b="b"/>
            <a:pathLst>
              <a:path w="1145540" h="191770">
                <a:moveTo>
                  <a:pt x="673226" y="457"/>
                </a:moveTo>
                <a:lnTo>
                  <a:pt x="583158" y="457"/>
                </a:lnTo>
                <a:lnTo>
                  <a:pt x="583158" y="48628"/>
                </a:lnTo>
                <a:lnTo>
                  <a:pt x="601624" y="48628"/>
                </a:lnTo>
                <a:lnTo>
                  <a:pt x="601624" y="190842"/>
                </a:lnTo>
                <a:lnTo>
                  <a:pt x="654761" y="190842"/>
                </a:lnTo>
                <a:lnTo>
                  <a:pt x="654761" y="188150"/>
                </a:lnTo>
                <a:lnTo>
                  <a:pt x="604316" y="188150"/>
                </a:lnTo>
                <a:lnTo>
                  <a:pt x="604316" y="45923"/>
                </a:lnTo>
                <a:lnTo>
                  <a:pt x="585838" y="45923"/>
                </a:lnTo>
                <a:lnTo>
                  <a:pt x="585838" y="3149"/>
                </a:lnTo>
                <a:lnTo>
                  <a:pt x="673226" y="3149"/>
                </a:lnTo>
                <a:lnTo>
                  <a:pt x="673226" y="457"/>
                </a:lnTo>
                <a:close/>
              </a:path>
              <a:path w="1145540" h="191770">
                <a:moveTo>
                  <a:pt x="673226" y="3149"/>
                </a:moveTo>
                <a:lnTo>
                  <a:pt x="670521" y="3149"/>
                </a:lnTo>
                <a:lnTo>
                  <a:pt x="670521" y="45694"/>
                </a:lnTo>
                <a:lnTo>
                  <a:pt x="652068" y="45694"/>
                </a:lnTo>
                <a:lnTo>
                  <a:pt x="652068" y="188150"/>
                </a:lnTo>
                <a:lnTo>
                  <a:pt x="654761" y="188150"/>
                </a:lnTo>
                <a:lnTo>
                  <a:pt x="654761" y="48399"/>
                </a:lnTo>
                <a:lnTo>
                  <a:pt x="673226" y="48399"/>
                </a:lnTo>
                <a:lnTo>
                  <a:pt x="673226" y="3149"/>
                </a:lnTo>
                <a:close/>
              </a:path>
              <a:path w="1145540" h="191770">
                <a:moveTo>
                  <a:pt x="760361" y="457"/>
                </a:moveTo>
                <a:lnTo>
                  <a:pt x="707986" y="457"/>
                </a:lnTo>
                <a:lnTo>
                  <a:pt x="707986" y="190842"/>
                </a:lnTo>
                <a:lnTo>
                  <a:pt x="757593" y="190842"/>
                </a:lnTo>
                <a:lnTo>
                  <a:pt x="811580" y="190868"/>
                </a:lnTo>
                <a:lnTo>
                  <a:pt x="811022" y="188163"/>
                </a:lnTo>
                <a:lnTo>
                  <a:pt x="759761" y="188150"/>
                </a:lnTo>
                <a:lnTo>
                  <a:pt x="710679" y="188150"/>
                </a:lnTo>
                <a:lnTo>
                  <a:pt x="710679" y="3149"/>
                </a:lnTo>
                <a:lnTo>
                  <a:pt x="775332" y="3149"/>
                </a:lnTo>
                <a:lnTo>
                  <a:pt x="773928" y="2557"/>
                </a:lnTo>
                <a:lnTo>
                  <a:pt x="767349" y="992"/>
                </a:lnTo>
                <a:lnTo>
                  <a:pt x="760361" y="457"/>
                </a:lnTo>
                <a:close/>
              </a:path>
              <a:path w="1145540" h="191770">
                <a:moveTo>
                  <a:pt x="775332" y="3149"/>
                </a:moveTo>
                <a:lnTo>
                  <a:pt x="760361" y="3149"/>
                </a:lnTo>
                <a:lnTo>
                  <a:pt x="769023" y="3162"/>
                </a:lnTo>
                <a:lnTo>
                  <a:pt x="777265" y="5676"/>
                </a:lnTo>
                <a:lnTo>
                  <a:pt x="790422" y="15811"/>
                </a:lnTo>
                <a:lnTo>
                  <a:pt x="795083" y="24066"/>
                </a:lnTo>
                <a:lnTo>
                  <a:pt x="795019" y="89738"/>
                </a:lnTo>
                <a:lnTo>
                  <a:pt x="794804" y="95757"/>
                </a:lnTo>
                <a:lnTo>
                  <a:pt x="790473" y="101968"/>
                </a:lnTo>
                <a:lnTo>
                  <a:pt x="808278" y="188163"/>
                </a:lnTo>
                <a:lnTo>
                  <a:pt x="811022" y="188163"/>
                </a:lnTo>
                <a:lnTo>
                  <a:pt x="793356" y="102552"/>
                </a:lnTo>
                <a:lnTo>
                  <a:pt x="797648" y="95973"/>
                </a:lnTo>
                <a:lnTo>
                  <a:pt x="797750" y="33350"/>
                </a:lnTo>
                <a:lnTo>
                  <a:pt x="780007" y="5120"/>
                </a:lnTo>
                <a:lnTo>
                  <a:pt x="775332" y="3149"/>
                </a:lnTo>
                <a:close/>
              </a:path>
              <a:path w="1145540" h="191770">
                <a:moveTo>
                  <a:pt x="758431" y="182130"/>
                </a:moveTo>
                <a:lnTo>
                  <a:pt x="758431" y="188150"/>
                </a:lnTo>
                <a:lnTo>
                  <a:pt x="759761" y="188150"/>
                </a:lnTo>
                <a:lnTo>
                  <a:pt x="758431" y="182130"/>
                </a:lnTo>
                <a:close/>
              </a:path>
              <a:path w="1145540" h="191770">
                <a:moveTo>
                  <a:pt x="1024496" y="457"/>
                </a:moveTo>
                <a:lnTo>
                  <a:pt x="971372" y="457"/>
                </a:lnTo>
                <a:lnTo>
                  <a:pt x="971372" y="190842"/>
                </a:lnTo>
                <a:lnTo>
                  <a:pt x="1024496" y="190842"/>
                </a:lnTo>
                <a:lnTo>
                  <a:pt x="1024496" y="188150"/>
                </a:lnTo>
                <a:lnTo>
                  <a:pt x="974051" y="188150"/>
                </a:lnTo>
                <a:lnTo>
                  <a:pt x="974051" y="3149"/>
                </a:lnTo>
                <a:lnTo>
                  <a:pt x="1024496" y="3149"/>
                </a:lnTo>
                <a:lnTo>
                  <a:pt x="1024496" y="457"/>
                </a:lnTo>
                <a:close/>
              </a:path>
              <a:path w="1145540" h="191770">
                <a:moveTo>
                  <a:pt x="1024496" y="3149"/>
                </a:moveTo>
                <a:lnTo>
                  <a:pt x="1021803" y="3149"/>
                </a:lnTo>
                <a:lnTo>
                  <a:pt x="1021803" y="188150"/>
                </a:lnTo>
                <a:lnTo>
                  <a:pt x="1024496" y="188150"/>
                </a:lnTo>
                <a:lnTo>
                  <a:pt x="1024496" y="3149"/>
                </a:lnTo>
                <a:close/>
              </a:path>
              <a:path w="1145540" h="191770">
                <a:moveTo>
                  <a:pt x="1116215" y="457"/>
                </a:moveTo>
                <a:lnTo>
                  <a:pt x="1063421" y="457"/>
                </a:lnTo>
                <a:lnTo>
                  <a:pt x="1063421" y="190868"/>
                </a:lnTo>
                <a:lnTo>
                  <a:pt x="1145184" y="190868"/>
                </a:lnTo>
                <a:lnTo>
                  <a:pt x="1145184" y="188163"/>
                </a:lnTo>
                <a:lnTo>
                  <a:pt x="1066114" y="188163"/>
                </a:lnTo>
                <a:lnTo>
                  <a:pt x="1066114" y="3149"/>
                </a:lnTo>
                <a:lnTo>
                  <a:pt x="1116215" y="3149"/>
                </a:lnTo>
                <a:lnTo>
                  <a:pt x="1116215" y="457"/>
                </a:lnTo>
                <a:close/>
              </a:path>
              <a:path w="1145540" h="191770">
                <a:moveTo>
                  <a:pt x="1116215" y="3149"/>
                </a:moveTo>
                <a:lnTo>
                  <a:pt x="1113523" y="3149"/>
                </a:lnTo>
                <a:lnTo>
                  <a:pt x="1113523" y="145605"/>
                </a:lnTo>
                <a:lnTo>
                  <a:pt x="1142492" y="145605"/>
                </a:lnTo>
                <a:lnTo>
                  <a:pt x="1142492" y="188163"/>
                </a:lnTo>
                <a:lnTo>
                  <a:pt x="1145184" y="188163"/>
                </a:lnTo>
                <a:lnTo>
                  <a:pt x="1145184" y="142900"/>
                </a:lnTo>
                <a:lnTo>
                  <a:pt x="1116215" y="142900"/>
                </a:lnTo>
                <a:lnTo>
                  <a:pt x="1116215" y="3149"/>
                </a:lnTo>
                <a:close/>
              </a:path>
              <a:path w="1145540" h="191770">
                <a:moveTo>
                  <a:pt x="884923" y="215"/>
                </a:moveTo>
                <a:lnTo>
                  <a:pt x="844838" y="17787"/>
                </a:lnTo>
                <a:lnTo>
                  <a:pt x="841120" y="190868"/>
                </a:lnTo>
                <a:lnTo>
                  <a:pt x="932154" y="190868"/>
                </a:lnTo>
                <a:lnTo>
                  <a:pt x="932154" y="188163"/>
                </a:lnTo>
                <a:lnTo>
                  <a:pt x="843813" y="188163"/>
                </a:lnTo>
                <a:lnTo>
                  <a:pt x="843888" y="32638"/>
                </a:lnTo>
                <a:lnTo>
                  <a:pt x="869905" y="4046"/>
                </a:lnTo>
                <a:lnTo>
                  <a:pt x="884897" y="2920"/>
                </a:lnTo>
                <a:lnTo>
                  <a:pt x="909418" y="2920"/>
                </a:lnTo>
                <a:lnTo>
                  <a:pt x="909185" y="2830"/>
                </a:lnTo>
                <a:lnTo>
                  <a:pt x="902050" y="1276"/>
                </a:lnTo>
                <a:lnTo>
                  <a:pt x="894061" y="484"/>
                </a:lnTo>
                <a:lnTo>
                  <a:pt x="884923" y="215"/>
                </a:lnTo>
                <a:close/>
              </a:path>
              <a:path w="1145540" h="191770">
                <a:moveTo>
                  <a:pt x="909418" y="2920"/>
                </a:moveTo>
                <a:lnTo>
                  <a:pt x="884897" y="2920"/>
                </a:lnTo>
                <a:lnTo>
                  <a:pt x="893368" y="3142"/>
                </a:lnTo>
                <a:lnTo>
                  <a:pt x="901047" y="3852"/>
                </a:lnTo>
                <a:lnTo>
                  <a:pt x="929462" y="32092"/>
                </a:lnTo>
                <a:lnTo>
                  <a:pt x="929449" y="188163"/>
                </a:lnTo>
                <a:lnTo>
                  <a:pt x="932154" y="188163"/>
                </a:lnTo>
                <a:lnTo>
                  <a:pt x="932167" y="32092"/>
                </a:lnTo>
                <a:lnTo>
                  <a:pt x="915758" y="5384"/>
                </a:lnTo>
                <a:lnTo>
                  <a:pt x="909418" y="2920"/>
                </a:lnTo>
                <a:close/>
              </a:path>
              <a:path w="1145540" h="191770">
                <a:moveTo>
                  <a:pt x="168681" y="203"/>
                </a:moveTo>
                <a:lnTo>
                  <a:pt x="128585" y="17791"/>
                </a:lnTo>
                <a:lnTo>
                  <a:pt x="124853" y="190842"/>
                </a:lnTo>
                <a:lnTo>
                  <a:pt x="215887" y="190842"/>
                </a:lnTo>
                <a:lnTo>
                  <a:pt x="215887" y="188150"/>
                </a:lnTo>
                <a:lnTo>
                  <a:pt x="127546" y="188150"/>
                </a:lnTo>
                <a:lnTo>
                  <a:pt x="127623" y="32613"/>
                </a:lnTo>
                <a:lnTo>
                  <a:pt x="153649" y="4038"/>
                </a:lnTo>
                <a:lnTo>
                  <a:pt x="168655" y="2895"/>
                </a:lnTo>
                <a:lnTo>
                  <a:pt x="193072" y="2895"/>
                </a:lnTo>
                <a:lnTo>
                  <a:pt x="192918" y="2835"/>
                </a:lnTo>
                <a:lnTo>
                  <a:pt x="185786" y="1279"/>
                </a:lnTo>
                <a:lnTo>
                  <a:pt x="177804" y="480"/>
                </a:lnTo>
                <a:lnTo>
                  <a:pt x="168681" y="203"/>
                </a:lnTo>
                <a:close/>
              </a:path>
              <a:path w="1145540" h="191770">
                <a:moveTo>
                  <a:pt x="193072" y="2895"/>
                </a:moveTo>
                <a:lnTo>
                  <a:pt x="168655" y="2895"/>
                </a:lnTo>
                <a:lnTo>
                  <a:pt x="177120" y="3131"/>
                </a:lnTo>
                <a:lnTo>
                  <a:pt x="184788" y="3849"/>
                </a:lnTo>
                <a:lnTo>
                  <a:pt x="213207" y="32080"/>
                </a:lnTo>
                <a:lnTo>
                  <a:pt x="213194" y="188150"/>
                </a:lnTo>
                <a:lnTo>
                  <a:pt x="215887" y="188150"/>
                </a:lnTo>
                <a:lnTo>
                  <a:pt x="215899" y="32080"/>
                </a:lnTo>
                <a:lnTo>
                  <a:pt x="199491" y="5384"/>
                </a:lnTo>
                <a:lnTo>
                  <a:pt x="193072" y="2895"/>
                </a:lnTo>
                <a:close/>
              </a:path>
              <a:path w="1145540" h="191770">
                <a:moveTo>
                  <a:pt x="405930" y="203"/>
                </a:moveTo>
                <a:lnTo>
                  <a:pt x="365853" y="17795"/>
                </a:lnTo>
                <a:lnTo>
                  <a:pt x="362115" y="190842"/>
                </a:lnTo>
                <a:lnTo>
                  <a:pt x="402386" y="190868"/>
                </a:lnTo>
                <a:lnTo>
                  <a:pt x="453148" y="190868"/>
                </a:lnTo>
                <a:lnTo>
                  <a:pt x="453149" y="188163"/>
                </a:lnTo>
                <a:lnTo>
                  <a:pt x="402386" y="188163"/>
                </a:lnTo>
                <a:lnTo>
                  <a:pt x="364820" y="188150"/>
                </a:lnTo>
                <a:lnTo>
                  <a:pt x="364944" y="32067"/>
                </a:lnTo>
                <a:lnTo>
                  <a:pt x="390910" y="4048"/>
                </a:lnTo>
                <a:lnTo>
                  <a:pt x="430349" y="2895"/>
                </a:lnTo>
                <a:lnTo>
                  <a:pt x="430181" y="2830"/>
                </a:lnTo>
                <a:lnTo>
                  <a:pt x="423054" y="1277"/>
                </a:lnTo>
                <a:lnTo>
                  <a:pt x="415067" y="480"/>
                </a:lnTo>
                <a:lnTo>
                  <a:pt x="405930" y="203"/>
                </a:lnTo>
                <a:close/>
              </a:path>
              <a:path w="1145540" h="191770">
                <a:moveTo>
                  <a:pt x="430349" y="2895"/>
                </a:moveTo>
                <a:lnTo>
                  <a:pt x="405917" y="2895"/>
                </a:lnTo>
                <a:lnTo>
                  <a:pt x="414382" y="3131"/>
                </a:lnTo>
                <a:lnTo>
                  <a:pt x="422047" y="3849"/>
                </a:lnTo>
                <a:lnTo>
                  <a:pt x="450481" y="32067"/>
                </a:lnTo>
                <a:lnTo>
                  <a:pt x="450456" y="188163"/>
                </a:lnTo>
                <a:lnTo>
                  <a:pt x="453149" y="188163"/>
                </a:lnTo>
                <a:lnTo>
                  <a:pt x="453174" y="32067"/>
                </a:lnTo>
                <a:lnTo>
                  <a:pt x="436740" y="5372"/>
                </a:lnTo>
                <a:lnTo>
                  <a:pt x="430349" y="2895"/>
                </a:lnTo>
                <a:close/>
              </a:path>
              <a:path w="1145540" h="191770">
                <a:moveTo>
                  <a:pt x="330542" y="203"/>
                </a:moveTo>
                <a:lnTo>
                  <a:pt x="253187" y="203"/>
                </a:lnTo>
                <a:lnTo>
                  <a:pt x="253187" y="48171"/>
                </a:lnTo>
                <a:lnTo>
                  <a:pt x="273011" y="48171"/>
                </a:lnTo>
                <a:lnTo>
                  <a:pt x="247776" y="158762"/>
                </a:lnTo>
                <a:lnTo>
                  <a:pt x="247776" y="190842"/>
                </a:lnTo>
                <a:lnTo>
                  <a:pt x="329907" y="190842"/>
                </a:lnTo>
                <a:lnTo>
                  <a:pt x="329907" y="188150"/>
                </a:lnTo>
                <a:lnTo>
                  <a:pt x="250469" y="188150"/>
                </a:lnTo>
                <a:lnTo>
                  <a:pt x="250538" y="158762"/>
                </a:lnTo>
                <a:lnTo>
                  <a:pt x="276402" y="45478"/>
                </a:lnTo>
                <a:lnTo>
                  <a:pt x="255879" y="45478"/>
                </a:lnTo>
                <a:lnTo>
                  <a:pt x="255879" y="2895"/>
                </a:lnTo>
                <a:lnTo>
                  <a:pt x="330542" y="2895"/>
                </a:lnTo>
                <a:lnTo>
                  <a:pt x="330542" y="203"/>
                </a:lnTo>
                <a:close/>
              </a:path>
              <a:path w="1145540" h="191770">
                <a:moveTo>
                  <a:pt x="330542" y="2895"/>
                </a:moveTo>
                <a:lnTo>
                  <a:pt x="327850" y="2895"/>
                </a:lnTo>
                <a:lnTo>
                  <a:pt x="327784" y="31864"/>
                </a:lnTo>
                <a:lnTo>
                  <a:pt x="301929" y="145605"/>
                </a:lnTo>
                <a:lnTo>
                  <a:pt x="327215" y="145605"/>
                </a:lnTo>
                <a:lnTo>
                  <a:pt x="327215" y="188150"/>
                </a:lnTo>
                <a:lnTo>
                  <a:pt x="329907" y="188150"/>
                </a:lnTo>
                <a:lnTo>
                  <a:pt x="329907" y="142900"/>
                </a:lnTo>
                <a:lnTo>
                  <a:pt x="305295" y="142900"/>
                </a:lnTo>
                <a:lnTo>
                  <a:pt x="330542" y="31864"/>
                </a:lnTo>
                <a:lnTo>
                  <a:pt x="330542" y="2895"/>
                </a:lnTo>
                <a:close/>
              </a:path>
              <a:path w="1145540" h="191770">
                <a:moveTo>
                  <a:pt x="44145" y="0"/>
                </a:moveTo>
                <a:lnTo>
                  <a:pt x="3287" y="18097"/>
                </a:lnTo>
                <a:lnTo>
                  <a:pt x="0" y="32219"/>
                </a:lnTo>
                <a:lnTo>
                  <a:pt x="41" y="157695"/>
                </a:lnTo>
                <a:lnTo>
                  <a:pt x="29011" y="190476"/>
                </a:lnTo>
                <a:lnTo>
                  <a:pt x="45923" y="191541"/>
                </a:lnTo>
                <a:lnTo>
                  <a:pt x="53259" y="191322"/>
                </a:lnTo>
                <a:lnTo>
                  <a:pt x="60642" y="190531"/>
                </a:lnTo>
                <a:lnTo>
                  <a:pt x="67611" y="188848"/>
                </a:lnTo>
                <a:lnTo>
                  <a:pt x="45961" y="188848"/>
                </a:lnTo>
                <a:lnTo>
                  <a:pt x="37607" y="188627"/>
                </a:lnTo>
                <a:lnTo>
                  <a:pt x="3267" y="164338"/>
                </a:lnTo>
                <a:lnTo>
                  <a:pt x="2692" y="32219"/>
                </a:lnTo>
                <a:lnTo>
                  <a:pt x="3436" y="25940"/>
                </a:lnTo>
                <a:lnTo>
                  <a:pt x="36423" y="2938"/>
                </a:lnTo>
                <a:lnTo>
                  <a:pt x="44132" y="2692"/>
                </a:lnTo>
                <a:lnTo>
                  <a:pt x="66757" y="2692"/>
                </a:lnTo>
                <a:lnTo>
                  <a:pt x="60682" y="1189"/>
                </a:lnTo>
                <a:lnTo>
                  <a:pt x="52859" y="291"/>
                </a:lnTo>
                <a:lnTo>
                  <a:pt x="44145" y="0"/>
                </a:lnTo>
                <a:close/>
              </a:path>
              <a:path w="1145540" h="191770">
                <a:moveTo>
                  <a:pt x="66757" y="2692"/>
                </a:moveTo>
                <a:lnTo>
                  <a:pt x="44132" y="2692"/>
                </a:lnTo>
                <a:lnTo>
                  <a:pt x="52323" y="2955"/>
                </a:lnTo>
                <a:lnTo>
                  <a:pt x="59716" y="3760"/>
                </a:lnTo>
                <a:lnTo>
                  <a:pt x="87301" y="32219"/>
                </a:lnTo>
                <a:lnTo>
                  <a:pt x="87388" y="64922"/>
                </a:lnTo>
                <a:lnTo>
                  <a:pt x="49491" y="64922"/>
                </a:lnTo>
                <a:lnTo>
                  <a:pt x="49491" y="121792"/>
                </a:lnTo>
                <a:lnTo>
                  <a:pt x="87388" y="121792"/>
                </a:lnTo>
                <a:lnTo>
                  <a:pt x="87382" y="157695"/>
                </a:lnTo>
                <a:lnTo>
                  <a:pt x="60912" y="187763"/>
                </a:lnTo>
                <a:lnTo>
                  <a:pt x="45961" y="188848"/>
                </a:lnTo>
                <a:lnTo>
                  <a:pt x="67611" y="188848"/>
                </a:lnTo>
                <a:lnTo>
                  <a:pt x="67940" y="188769"/>
                </a:lnTo>
                <a:lnTo>
                  <a:pt x="75018" y="185635"/>
                </a:lnTo>
                <a:lnTo>
                  <a:pt x="90106" y="157695"/>
                </a:lnTo>
                <a:lnTo>
                  <a:pt x="90081" y="119100"/>
                </a:lnTo>
                <a:lnTo>
                  <a:pt x="52184" y="119100"/>
                </a:lnTo>
                <a:lnTo>
                  <a:pt x="52184" y="67614"/>
                </a:lnTo>
                <a:lnTo>
                  <a:pt x="90081" y="67614"/>
                </a:lnTo>
                <a:lnTo>
                  <a:pt x="89997" y="32219"/>
                </a:lnTo>
                <a:lnTo>
                  <a:pt x="67753" y="2938"/>
                </a:lnTo>
                <a:lnTo>
                  <a:pt x="66757" y="2692"/>
                </a:lnTo>
                <a:close/>
              </a:path>
            </a:pathLst>
          </a:custGeom>
          <a:solidFill>
            <a:srgbClr val="AE8E7C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7366889" y="5110345"/>
            <a:ext cx="786345" cy="1157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8160946" y="5103915"/>
            <a:ext cx="18752" cy="18305"/>
          </a:xfrm>
          <a:custGeom>
            <a:avLst/>
            <a:gdLst/>
            <a:ahLst/>
            <a:cxnLst/>
            <a:rect l="l" t="t" r="r" b="b"/>
            <a:pathLst>
              <a:path w="26670" h="26034">
                <a:moveTo>
                  <a:pt x="20231" y="0"/>
                </a:moveTo>
                <a:lnTo>
                  <a:pt x="6032" y="0"/>
                </a:lnTo>
                <a:lnTo>
                  <a:pt x="0" y="5486"/>
                </a:lnTo>
                <a:lnTo>
                  <a:pt x="0" y="20421"/>
                </a:lnTo>
                <a:lnTo>
                  <a:pt x="6032" y="25907"/>
                </a:lnTo>
                <a:lnTo>
                  <a:pt x="20231" y="25907"/>
                </a:lnTo>
                <a:lnTo>
                  <a:pt x="22605" y="23748"/>
                </a:lnTo>
                <a:lnTo>
                  <a:pt x="7238" y="23748"/>
                </a:lnTo>
                <a:lnTo>
                  <a:pt x="2603" y="19151"/>
                </a:lnTo>
                <a:lnTo>
                  <a:pt x="2603" y="6781"/>
                </a:lnTo>
                <a:lnTo>
                  <a:pt x="7238" y="2146"/>
                </a:lnTo>
                <a:lnTo>
                  <a:pt x="22591" y="2146"/>
                </a:lnTo>
                <a:lnTo>
                  <a:pt x="20231" y="0"/>
                </a:lnTo>
                <a:close/>
              </a:path>
              <a:path w="26670" h="26034">
                <a:moveTo>
                  <a:pt x="22591" y="2146"/>
                </a:moveTo>
                <a:lnTo>
                  <a:pt x="19024" y="2146"/>
                </a:lnTo>
                <a:lnTo>
                  <a:pt x="23660" y="6781"/>
                </a:lnTo>
                <a:lnTo>
                  <a:pt x="23660" y="19151"/>
                </a:lnTo>
                <a:lnTo>
                  <a:pt x="19024" y="23748"/>
                </a:lnTo>
                <a:lnTo>
                  <a:pt x="22605" y="23748"/>
                </a:lnTo>
                <a:lnTo>
                  <a:pt x="26263" y="20421"/>
                </a:lnTo>
                <a:lnTo>
                  <a:pt x="26263" y="5486"/>
                </a:lnTo>
                <a:lnTo>
                  <a:pt x="22591" y="2146"/>
                </a:lnTo>
                <a:close/>
              </a:path>
              <a:path w="26670" h="26034">
                <a:moveTo>
                  <a:pt x="17386" y="5486"/>
                </a:moveTo>
                <a:lnTo>
                  <a:pt x="8166" y="5486"/>
                </a:lnTo>
                <a:lnTo>
                  <a:pt x="8166" y="20421"/>
                </a:lnTo>
                <a:lnTo>
                  <a:pt x="10413" y="20421"/>
                </a:lnTo>
                <a:lnTo>
                  <a:pt x="10413" y="13944"/>
                </a:lnTo>
                <a:lnTo>
                  <a:pt x="15330" y="13944"/>
                </a:lnTo>
                <a:lnTo>
                  <a:pt x="17449" y="13563"/>
                </a:lnTo>
                <a:lnTo>
                  <a:pt x="19126" y="12407"/>
                </a:lnTo>
                <a:lnTo>
                  <a:pt x="19126" y="12026"/>
                </a:lnTo>
                <a:lnTo>
                  <a:pt x="10413" y="12026"/>
                </a:lnTo>
                <a:lnTo>
                  <a:pt x="10413" y="7404"/>
                </a:lnTo>
                <a:lnTo>
                  <a:pt x="19126" y="7404"/>
                </a:lnTo>
                <a:lnTo>
                  <a:pt x="19126" y="6781"/>
                </a:lnTo>
                <a:lnTo>
                  <a:pt x="17386" y="5486"/>
                </a:lnTo>
                <a:close/>
              </a:path>
              <a:path w="26670" h="26034">
                <a:moveTo>
                  <a:pt x="15330" y="13944"/>
                </a:moveTo>
                <a:lnTo>
                  <a:pt x="13030" y="13944"/>
                </a:lnTo>
                <a:lnTo>
                  <a:pt x="16979" y="20421"/>
                </a:lnTo>
                <a:lnTo>
                  <a:pt x="19507" y="20421"/>
                </a:lnTo>
                <a:lnTo>
                  <a:pt x="15330" y="13944"/>
                </a:lnTo>
                <a:close/>
              </a:path>
              <a:path w="26670" h="26034">
                <a:moveTo>
                  <a:pt x="19126" y="7404"/>
                </a:moveTo>
                <a:lnTo>
                  <a:pt x="15087" y="7404"/>
                </a:lnTo>
                <a:lnTo>
                  <a:pt x="16763" y="7734"/>
                </a:lnTo>
                <a:lnTo>
                  <a:pt x="16763" y="11887"/>
                </a:lnTo>
                <a:lnTo>
                  <a:pt x="15049" y="12026"/>
                </a:lnTo>
                <a:lnTo>
                  <a:pt x="19126" y="12026"/>
                </a:lnTo>
                <a:lnTo>
                  <a:pt x="19126" y="7404"/>
                </a:lnTo>
                <a:close/>
              </a:path>
            </a:pathLst>
          </a:custGeom>
          <a:solidFill>
            <a:srgbClr val="C4A997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6965159" y="5268518"/>
            <a:ext cx="516439" cy="3086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7358784" y="5996531"/>
            <a:ext cx="665708" cy="226814"/>
          </a:xfrm>
          <a:custGeom>
            <a:avLst/>
            <a:gdLst/>
            <a:ahLst/>
            <a:cxnLst/>
            <a:rect l="l" t="t" r="r" b="b"/>
            <a:pathLst>
              <a:path w="946784" h="322579">
                <a:moveTo>
                  <a:pt x="473303" y="0"/>
                </a:moveTo>
                <a:lnTo>
                  <a:pt x="398516" y="2740"/>
                </a:lnTo>
                <a:lnTo>
                  <a:pt x="329842" y="11952"/>
                </a:lnTo>
                <a:lnTo>
                  <a:pt x="267902" y="25881"/>
                </a:lnTo>
                <a:lnTo>
                  <a:pt x="213329" y="42773"/>
                </a:lnTo>
                <a:lnTo>
                  <a:pt x="166756" y="60875"/>
                </a:lnTo>
                <a:lnTo>
                  <a:pt x="128816" y="78432"/>
                </a:lnTo>
                <a:lnTo>
                  <a:pt x="81368" y="104898"/>
                </a:lnTo>
                <a:lnTo>
                  <a:pt x="73126" y="110299"/>
                </a:lnTo>
                <a:lnTo>
                  <a:pt x="90614" y="135953"/>
                </a:lnTo>
                <a:lnTo>
                  <a:pt x="90144" y="136245"/>
                </a:lnTo>
                <a:lnTo>
                  <a:pt x="54233" y="159959"/>
                </a:lnTo>
                <a:lnTo>
                  <a:pt x="26855" y="180511"/>
                </a:lnTo>
                <a:lnTo>
                  <a:pt x="8586" y="195767"/>
                </a:lnTo>
                <a:lnTo>
                  <a:pt x="0" y="203593"/>
                </a:lnTo>
                <a:lnTo>
                  <a:pt x="102057" y="230898"/>
                </a:lnTo>
                <a:lnTo>
                  <a:pt x="120904" y="322503"/>
                </a:lnTo>
                <a:lnTo>
                  <a:pt x="133808" y="311743"/>
                </a:lnTo>
                <a:lnTo>
                  <a:pt x="160894" y="291850"/>
                </a:lnTo>
                <a:lnTo>
                  <a:pt x="199036" y="268659"/>
                </a:lnTo>
                <a:lnTo>
                  <a:pt x="245110" y="248005"/>
                </a:lnTo>
                <a:lnTo>
                  <a:pt x="228841" y="216179"/>
                </a:lnTo>
                <a:lnTo>
                  <a:pt x="266129" y="201663"/>
                </a:lnTo>
                <a:lnTo>
                  <a:pt x="309735" y="188052"/>
                </a:lnTo>
                <a:lnTo>
                  <a:pt x="359353" y="176747"/>
                </a:lnTo>
                <a:lnTo>
                  <a:pt x="414152" y="169378"/>
                </a:lnTo>
                <a:lnTo>
                  <a:pt x="473303" y="167576"/>
                </a:lnTo>
                <a:lnTo>
                  <a:pt x="902512" y="167576"/>
                </a:lnTo>
                <a:lnTo>
                  <a:pt x="892366" y="159959"/>
                </a:lnTo>
                <a:lnTo>
                  <a:pt x="856449" y="136245"/>
                </a:lnTo>
                <a:lnTo>
                  <a:pt x="855980" y="135953"/>
                </a:lnTo>
                <a:lnTo>
                  <a:pt x="873480" y="110299"/>
                </a:lnTo>
                <a:lnTo>
                  <a:pt x="817787" y="78432"/>
                </a:lnTo>
                <a:lnTo>
                  <a:pt x="779845" y="60875"/>
                </a:lnTo>
                <a:lnTo>
                  <a:pt x="733270" y="42773"/>
                </a:lnTo>
                <a:lnTo>
                  <a:pt x="678695" y="25881"/>
                </a:lnTo>
                <a:lnTo>
                  <a:pt x="616753" y="11952"/>
                </a:lnTo>
                <a:lnTo>
                  <a:pt x="548078" y="2740"/>
                </a:lnTo>
                <a:lnTo>
                  <a:pt x="473303" y="0"/>
                </a:lnTo>
                <a:close/>
              </a:path>
              <a:path w="946784" h="322579">
                <a:moveTo>
                  <a:pt x="902512" y="167576"/>
                </a:moveTo>
                <a:lnTo>
                  <a:pt x="473303" y="167576"/>
                </a:lnTo>
                <a:lnTo>
                  <a:pt x="532448" y="169378"/>
                </a:lnTo>
                <a:lnTo>
                  <a:pt x="587244" y="176747"/>
                </a:lnTo>
                <a:lnTo>
                  <a:pt x="636859" y="188052"/>
                </a:lnTo>
                <a:lnTo>
                  <a:pt x="680465" y="201663"/>
                </a:lnTo>
                <a:lnTo>
                  <a:pt x="717232" y="215950"/>
                </a:lnTo>
                <a:lnTo>
                  <a:pt x="717753" y="216179"/>
                </a:lnTo>
                <a:lnTo>
                  <a:pt x="701484" y="248005"/>
                </a:lnTo>
                <a:lnTo>
                  <a:pt x="747562" y="268659"/>
                </a:lnTo>
                <a:lnTo>
                  <a:pt x="785704" y="291850"/>
                </a:lnTo>
                <a:lnTo>
                  <a:pt x="812787" y="311743"/>
                </a:lnTo>
                <a:lnTo>
                  <a:pt x="825690" y="322503"/>
                </a:lnTo>
                <a:lnTo>
                  <a:pt x="844537" y="230898"/>
                </a:lnTo>
                <a:lnTo>
                  <a:pt x="946594" y="203593"/>
                </a:lnTo>
                <a:lnTo>
                  <a:pt x="938010" y="195767"/>
                </a:lnTo>
                <a:lnTo>
                  <a:pt x="919743" y="180511"/>
                </a:lnTo>
                <a:lnTo>
                  <a:pt x="902512" y="1675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6762919" y="331722"/>
            <a:ext cx="1038705" cy="6787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 txBox="1">
            <a:spLocks noGrp="1"/>
          </p:cNvSpPr>
          <p:nvPr>
            <p:ph type="ftr" sz="quarter" idx="5"/>
          </p:nvPr>
        </p:nvSpPr>
        <p:spPr>
          <a:xfrm>
            <a:off x="3013130" y="6735941"/>
            <a:ext cx="3117800" cy="103687"/>
          </a:xfrm>
          <a:prstGeom prst="rect">
            <a:avLst/>
          </a:prstGeom>
        </p:spPr>
        <p:txBody>
          <a:bodyPr vert="horz" wrap="square" lIns="0" tIns="893" rIns="0" bIns="0" rtlCol="0">
            <a:spAutoFit/>
          </a:bodyPr>
          <a:lstStyle/>
          <a:p>
            <a:pPr marL="8929" algn="ctr" defTabSz="642915">
              <a:spcBef>
                <a:spcPts val="7"/>
              </a:spcBef>
            </a:pPr>
            <a:r>
              <a:rPr lang="en-US" spc="-4" dirty="0"/>
              <a:t>Confidential © 2023 TreeHouse Foods, Inc. or one its Affiliates</a:t>
            </a:r>
            <a:endParaRPr spc="-4" dirty="0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277CC430-960A-4433-95A3-F2F869CC1B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903" y="3307803"/>
            <a:ext cx="825576" cy="655605"/>
          </a:xfrm>
          <a:prstGeom prst="rect">
            <a:avLst/>
          </a:prstGeom>
        </p:spPr>
      </p:pic>
      <p:pic>
        <p:nvPicPr>
          <p:cNvPr id="107" name="Picture 106" descr="A picture containing indoor, snack food, food, sandwich&#10;&#10;Description automatically generated">
            <a:extLst>
              <a:ext uri="{FF2B5EF4-FFF2-40B4-BE49-F238E27FC236}">
                <a16:creationId xmlns:a16="http://schemas.microsoft.com/office/drawing/2014/main" id="{90172457-971A-4EDA-82A2-0BE5481BC2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80"/>
          <a:stretch/>
        </p:blipFill>
        <p:spPr>
          <a:xfrm>
            <a:off x="2882238" y="227664"/>
            <a:ext cx="1269291" cy="937833"/>
          </a:xfrm>
          <a:prstGeom prst="rect">
            <a:avLst/>
          </a:prstGeom>
        </p:spPr>
      </p:pic>
      <p:pic>
        <p:nvPicPr>
          <p:cNvPr id="114" name="Picture 113" descr="A picture containing food, indoor, slice, bread&#10;&#10;Description automatically generated">
            <a:extLst>
              <a:ext uri="{FF2B5EF4-FFF2-40B4-BE49-F238E27FC236}">
                <a16:creationId xmlns:a16="http://schemas.microsoft.com/office/drawing/2014/main" id="{73D16722-20F0-4C9D-AF7A-2D677EEC3FC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1" r="11349" b="8048"/>
          <a:stretch/>
        </p:blipFill>
        <p:spPr>
          <a:xfrm flipH="1">
            <a:off x="3299457" y="3217482"/>
            <a:ext cx="1251751" cy="847318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93779A56-9D08-4C32-A980-0EC0CA9D3FD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1710"/>
          <a:stretch/>
        </p:blipFill>
        <p:spPr>
          <a:xfrm>
            <a:off x="980739" y="5797572"/>
            <a:ext cx="893873" cy="73745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1C77F53-FF28-465F-B41B-87FC77A4C0A6}"/>
              </a:ext>
            </a:extLst>
          </p:cNvPr>
          <p:cNvGrpSpPr/>
          <p:nvPr/>
        </p:nvGrpSpPr>
        <p:grpSpPr>
          <a:xfrm>
            <a:off x="2688279" y="1299863"/>
            <a:ext cx="5973128" cy="847874"/>
            <a:chOff x="3318578" y="1300001"/>
            <a:chExt cx="4869572" cy="847874"/>
          </a:xfrm>
        </p:grpSpPr>
        <p:sp>
          <p:nvSpPr>
            <p:cNvPr id="84" name="object 44">
              <a:extLst>
                <a:ext uri="{FF2B5EF4-FFF2-40B4-BE49-F238E27FC236}">
                  <a16:creationId xmlns:a16="http://schemas.microsoft.com/office/drawing/2014/main" id="{C29B8F41-692F-419F-8665-CE09927BF782}"/>
                </a:ext>
              </a:extLst>
            </p:cNvPr>
            <p:cNvSpPr/>
            <p:nvPr/>
          </p:nvSpPr>
          <p:spPr>
            <a:xfrm>
              <a:off x="3318578" y="1300001"/>
              <a:ext cx="4869572" cy="847874"/>
            </a:xfrm>
            <a:custGeom>
              <a:avLst/>
              <a:gdLst/>
              <a:ahLst/>
              <a:cxnLst/>
              <a:rect l="l" t="t" r="r" b="b"/>
              <a:pathLst>
                <a:path w="8043545" h="1205864">
                  <a:moveTo>
                    <a:pt x="0" y="1205611"/>
                  </a:moveTo>
                  <a:lnTo>
                    <a:pt x="8042998" y="1205611"/>
                  </a:lnTo>
                  <a:lnTo>
                    <a:pt x="8042998" y="0"/>
                  </a:lnTo>
                  <a:lnTo>
                    <a:pt x="0" y="0"/>
                  </a:lnTo>
                  <a:lnTo>
                    <a:pt x="0" y="12056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6" name="object 45">
              <a:extLst>
                <a:ext uri="{FF2B5EF4-FFF2-40B4-BE49-F238E27FC236}">
                  <a16:creationId xmlns:a16="http://schemas.microsoft.com/office/drawing/2014/main" id="{D4EEA15A-8F92-4682-A961-C2F8E693715F}"/>
                </a:ext>
              </a:extLst>
            </p:cNvPr>
            <p:cNvSpPr txBox="1"/>
            <p:nvPr/>
          </p:nvSpPr>
          <p:spPr>
            <a:xfrm>
              <a:off x="4582934" y="1526742"/>
              <a:ext cx="1847553" cy="483506"/>
            </a:xfrm>
            <a:prstGeom prst="rect">
              <a:avLst/>
            </a:prstGeom>
          </p:spPr>
          <p:txBody>
            <a:bodyPr vert="horz" wrap="square" lIns="0" tIns="8930" rIns="0" bIns="0" rtlCol="0">
              <a:spAutoFit/>
            </a:bodyPr>
            <a:lstStyle/>
            <a:p>
              <a:pPr marL="188410" indent="-179926" defTabSz="642915">
                <a:lnSpc>
                  <a:spcPts val="1160"/>
                </a:lnSpc>
                <a:spcBef>
                  <a:spcPts val="70"/>
                </a:spcBef>
                <a:buClr>
                  <a:srgbClr val="587B6B"/>
                </a:buClr>
                <a:buFont typeface="Arial"/>
                <a:buChar char="●"/>
                <a:tabLst>
                  <a:tab pos="188410" algn="l"/>
                  <a:tab pos="188856" algn="l"/>
                </a:tabLst>
              </a:pPr>
              <a:endParaRPr lang="en-US" sz="984" spc="-11" dirty="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marL="188410" indent="-179926" defTabSz="642915">
                <a:lnSpc>
                  <a:spcPts val="1160"/>
                </a:lnSpc>
                <a:spcBef>
                  <a:spcPts val="70"/>
                </a:spcBef>
                <a:buClr>
                  <a:srgbClr val="587B6B"/>
                </a:buClr>
                <a:buFont typeface="Arial"/>
                <a:buChar char="●"/>
                <a:tabLst>
                  <a:tab pos="188410" algn="l"/>
                  <a:tab pos="188856" algn="l"/>
                </a:tabLst>
              </a:pPr>
              <a:r>
                <a:rPr lang="en-US" sz="984" spc="-11" dirty="0">
                  <a:solidFill>
                    <a:prstClr val="black"/>
                  </a:solidFill>
                  <a:latin typeface="Arial"/>
                  <a:cs typeface="Arial"/>
                </a:rPr>
                <a:t>Crackers</a:t>
              </a:r>
              <a:endParaRPr lang="en-US" sz="984" dirty="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marL="188410" marR="129029" indent="-179926" defTabSz="642915">
                <a:lnSpc>
                  <a:spcPts val="1139"/>
                </a:lnSpc>
                <a:spcBef>
                  <a:spcPts val="53"/>
                </a:spcBef>
                <a:buClr>
                  <a:srgbClr val="587B6B"/>
                </a:buClr>
                <a:buFont typeface="Arial"/>
                <a:buChar char="●"/>
                <a:tabLst>
                  <a:tab pos="188410" algn="l"/>
                  <a:tab pos="188856" algn="l"/>
                </a:tabLst>
              </a:pPr>
              <a:r>
                <a:rPr lang="en-US" sz="984" dirty="0">
                  <a:solidFill>
                    <a:prstClr val="black"/>
                  </a:solidFill>
                  <a:latin typeface="Arial"/>
                  <a:cs typeface="Arial"/>
                </a:rPr>
                <a:t>Candy</a:t>
              </a:r>
            </a:p>
          </p:txBody>
        </p:sp>
        <p:sp>
          <p:nvSpPr>
            <p:cNvPr id="78" name="object 67">
              <a:extLst>
                <a:ext uri="{FF2B5EF4-FFF2-40B4-BE49-F238E27FC236}">
                  <a16:creationId xmlns:a16="http://schemas.microsoft.com/office/drawing/2014/main" id="{240E57C5-2AF1-4624-AC2A-7278D8901AD7}"/>
                </a:ext>
              </a:extLst>
            </p:cNvPr>
            <p:cNvSpPr txBox="1"/>
            <p:nvPr/>
          </p:nvSpPr>
          <p:spPr>
            <a:xfrm>
              <a:off x="3349742" y="1332823"/>
              <a:ext cx="3145560" cy="658169"/>
            </a:xfrm>
            <a:prstGeom prst="rect">
              <a:avLst/>
            </a:prstGeom>
          </p:spPr>
          <p:txBody>
            <a:bodyPr vert="horz" wrap="square" lIns="0" tIns="8930" rIns="0" bIns="0" rtlCol="0">
              <a:spAutoFit/>
            </a:bodyPr>
            <a:lstStyle/>
            <a:p>
              <a:pPr marL="8929" defTabSz="642915">
                <a:spcBef>
                  <a:spcPts val="70"/>
                </a:spcBef>
              </a:pPr>
              <a:r>
                <a:rPr lang="en-US" sz="1266" b="1" dirty="0">
                  <a:solidFill>
                    <a:srgbClr val="587B6B"/>
                  </a:solidFill>
                  <a:latin typeface="Arial Black"/>
                  <a:cs typeface="Arial Black"/>
                </a:rPr>
                <a:t>BAKED SNACKING &amp; CANDY</a:t>
              </a:r>
              <a:endParaRPr lang="en-US" sz="984" spc="-4" dirty="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marL="186177" indent="-177694" defTabSz="642915">
                <a:buClr>
                  <a:srgbClr val="587B6B"/>
                </a:buClr>
                <a:buFont typeface="Arial"/>
                <a:buChar char="●"/>
                <a:tabLst>
                  <a:tab pos="186177" algn="l"/>
                  <a:tab pos="186624" algn="l"/>
                </a:tabLst>
              </a:pPr>
              <a:r>
                <a:rPr lang="en-US" sz="984" b="1" spc="-4" dirty="0">
                  <a:solidFill>
                    <a:prstClr val="black"/>
                  </a:solidFill>
                  <a:latin typeface="Arial"/>
                  <a:cs typeface="Arial"/>
                </a:rPr>
                <a:t>Cookies</a:t>
              </a:r>
            </a:p>
            <a:p>
              <a:pPr marL="186177" indent="-177694" defTabSz="642915">
                <a:buClr>
                  <a:srgbClr val="587B6B"/>
                </a:buClr>
                <a:buFont typeface="Arial"/>
                <a:buChar char="●"/>
                <a:tabLst>
                  <a:tab pos="186177" algn="l"/>
                  <a:tab pos="186624" algn="l"/>
                </a:tabLst>
              </a:pPr>
              <a:r>
                <a:rPr lang="en-US" sz="984" b="1" spc="-4" dirty="0">
                  <a:solidFill>
                    <a:prstClr val="black"/>
                  </a:solidFill>
                  <a:latin typeface="Arial"/>
                  <a:cs typeface="Arial"/>
                </a:rPr>
                <a:t>Pretzels</a:t>
              </a:r>
            </a:p>
            <a:p>
              <a:pPr marL="186177" indent="-177694" defTabSz="642915">
                <a:buClr>
                  <a:srgbClr val="587B6B"/>
                </a:buClr>
                <a:buFont typeface="Arial"/>
                <a:buChar char="●"/>
                <a:tabLst>
                  <a:tab pos="186177" algn="l"/>
                  <a:tab pos="186624" algn="l"/>
                </a:tabLst>
              </a:pPr>
              <a:r>
                <a:rPr lang="en-US" sz="984" spc="-4" dirty="0">
                  <a:solidFill>
                    <a:prstClr val="black"/>
                  </a:solidFill>
                  <a:latin typeface="Arial"/>
                  <a:cs typeface="Arial"/>
                </a:rPr>
                <a:t>Cookie/Candy pieces	</a:t>
              </a:r>
              <a:endParaRPr sz="984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418C6C2-E031-41A5-B155-4E5135DF3B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3340" y="1321709"/>
            <a:ext cx="577950" cy="8478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B7576AC-2713-4CCF-9B28-FEB22A546B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04448" y="1436528"/>
            <a:ext cx="521823" cy="60402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DC119E0-28DE-46B8-8E44-D415A6E9896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606"/>
          <a:stretch/>
        </p:blipFill>
        <p:spPr>
          <a:xfrm>
            <a:off x="151856" y="1315815"/>
            <a:ext cx="645114" cy="8478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01DCBFF-D96B-4BF8-AEAD-2B3EAB09A0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57880" y="1647427"/>
            <a:ext cx="1221936" cy="3361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9D1516-1590-4799-A75C-0213FF7FE70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100" y="4323220"/>
            <a:ext cx="972584" cy="35366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E2810B1-5823-46CC-AF80-7EB6B3E414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461" y="4205059"/>
            <a:ext cx="665708" cy="58962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5F8BC6B-75A7-4595-8686-A46F9394ADE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474" y="4319924"/>
            <a:ext cx="840946" cy="35732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2AD8232-E024-4548-A900-7F4EB50ADC7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02" y="2320887"/>
            <a:ext cx="826535" cy="76196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D0956DC-8B72-4CF0-B3DA-F250C9BE93D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70248" y="1441363"/>
            <a:ext cx="755316" cy="59425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93F0AB9-D926-4A43-93F0-B39F778959DA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9839" t="4015" r="7404" b="7761"/>
          <a:stretch/>
        </p:blipFill>
        <p:spPr>
          <a:xfrm>
            <a:off x="1597975" y="1304837"/>
            <a:ext cx="983619" cy="8549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ACD1675-4107-459E-829A-0BBD22B43E6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212711" y="1569185"/>
            <a:ext cx="682853" cy="50686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E00C86A-EFBB-401E-B658-980A3C77250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6351"/>
          <a:stretch/>
        </p:blipFill>
        <p:spPr>
          <a:xfrm>
            <a:off x="2061146" y="3209735"/>
            <a:ext cx="1122790" cy="84775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58BB56A-D4B6-4D95-9E4E-15DC13F58043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" t="4433" r="8181" b="25748"/>
          <a:stretch/>
        </p:blipFill>
        <p:spPr>
          <a:xfrm>
            <a:off x="2426985" y="4151530"/>
            <a:ext cx="732065" cy="68311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7C099D4-F423-4A72-9AEC-348D3EC656C2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" r="15169" b="19826"/>
          <a:stretch/>
        </p:blipFill>
        <p:spPr>
          <a:xfrm>
            <a:off x="1302207" y="4153166"/>
            <a:ext cx="983620" cy="69366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2CFDE6D-15BB-41AE-B628-84242DE6938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173" y="2269819"/>
            <a:ext cx="1415427" cy="848703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40E029B-E7F0-4CEB-95AD-712335ADD609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4"/>
          <a:stretch/>
        </p:blipFill>
        <p:spPr>
          <a:xfrm>
            <a:off x="846050" y="2264425"/>
            <a:ext cx="1257247" cy="85492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40617904-8E05-435A-9046-A058697F8E2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864" y="315648"/>
            <a:ext cx="808908" cy="70339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8592C7A3-FA12-4181-BB73-479BBDB8E7D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014516" y="4955286"/>
            <a:ext cx="973675" cy="730256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F167BD1F-EF6E-48F0-8268-06733F60AC90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1576" t="10417" r="31324" b="11479"/>
          <a:stretch/>
        </p:blipFill>
        <p:spPr>
          <a:xfrm>
            <a:off x="1337555" y="4959003"/>
            <a:ext cx="583345" cy="72282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097BB43E-65B1-4CF5-ADA1-ED3D445835D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126401" y="5809849"/>
            <a:ext cx="1049424" cy="742354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ADF57257-C5FD-4EFA-BE91-5E69B4B24349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38" y="5830275"/>
            <a:ext cx="973880" cy="707608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512E6896-E0D1-48F1-8ABB-5BCB68568383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316551" y="4151531"/>
            <a:ext cx="327110" cy="6911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70995D-4D74-4BD1-B2A7-987A177166D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516" y="5809923"/>
            <a:ext cx="990089" cy="742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7D6422-1FAF-D7C4-5B85-860078E89448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l="46323" t="25175"/>
          <a:stretch/>
        </p:blipFill>
        <p:spPr>
          <a:xfrm>
            <a:off x="559294" y="4939834"/>
            <a:ext cx="684646" cy="752905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E3FEDEFF-55FA-7DF3-C26C-70CF71DC2AC2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" t="9362" r="2763"/>
          <a:stretch/>
        </p:blipFill>
        <p:spPr>
          <a:xfrm>
            <a:off x="10303" y="1218"/>
            <a:ext cx="2554514" cy="84124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23536</TotalTime>
  <Words>100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Black</vt:lpstr>
      <vt:lpstr>Arial-BoldItalicMT</vt:lpstr>
      <vt:lpstr>Calibri</vt:lpstr>
      <vt:lpstr>1_Office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McKoy, Norman</dc:creator>
  <cp:lastModifiedBy>McKoy, Norman</cp:lastModifiedBy>
  <cp:revision>47</cp:revision>
  <dcterms:created xsi:type="dcterms:W3CDTF">2021-04-23T01:25:56Z</dcterms:created>
  <dcterms:modified xsi:type="dcterms:W3CDTF">2023-12-06T18:21:59Z</dcterms:modified>
</cp:coreProperties>
</file>